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y="5143500" cx="9144000"/>
  <p:notesSz cx="6858000" cy="9144000"/>
  <p:embeddedFontLst>
    <p:embeddedFont>
      <p:font typeface="Nuni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Nunito-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Nunito-regular.fntdata"/><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Nunito-italic.fntdata"/><Relationship Id="rId16" Type="http://schemas.openxmlformats.org/officeDocument/2006/relationships/slide" Target="slides/slide12.xml"/><Relationship Id="rId38" Type="http://schemas.openxmlformats.org/officeDocument/2006/relationships/font" Target="fonts/Nunito-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26" name="Shape 12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Shape 2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9" name="Shape 2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6" name="Shape 22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Shape 2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9" name="Shape 23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6" name="Shape 2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LMMS, PulseAudio, MESA, MuseScore, GCC, X11, Vim</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Shape 2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2" name="Shape 2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Shape 2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9" name="Shape 2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Internet Explorer con WINE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6" name="Shape 26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7" name="Shape 2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3" name="Shape 29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Shape 3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1" name="Shape 30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9" name="Shape 3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Shape 3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6" name="Shape 3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2" name="Shape 32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9" name="Shape 32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Shape 3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6" name="Shape 33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lang="es" sz="1300">
                <a:solidFill>
                  <a:schemeClr val="dk2"/>
                </a:solidFill>
                <a:latin typeface="Calibri"/>
                <a:ea typeface="Calibri"/>
                <a:cs typeface="Calibri"/>
                <a:sym typeface="Calibri"/>
              </a:rPr>
              <a:t>VIDEO DE LA LINUX FOUNDATION (what a year for linux, software wars trailer, ibm linux), ANDROID, SUPERORDENADORES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Shape 3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2" name="Shape 3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0" name="Shape 35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Shape 3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6" name="Shape 35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Shape 1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1" name="Shape 17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6" name="Shape 1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Shape 10"/>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 name="Shape 11"/>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 name="Shape 1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 name="Shape 13"/>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4" name="Shape 14"/>
          <p:cNvGrpSpPr/>
          <p:nvPr/>
        </p:nvGrpSpPr>
        <p:grpSpPr>
          <a:xfrm>
            <a:off x="255200" y="592"/>
            <a:ext cx="2250363" cy="1044300"/>
            <a:chOff x="255200" y="592"/>
            <a:chExt cx="2250363" cy="1044300"/>
          </a:xfrm>
        </p:grpSpPr>
        <p:sp>
          <p:nvSpPr>
            <p:cNvPr id="15" name="Shape 15"/>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 name="Shape 16"/>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 name="Shape 17"/>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8" name="Shape 18"/>
          <p:cNvGrpSpPr/>
          <p:nvPr/>
        </p:nvGrpSpPr>
        <p:grpSpPr>
          <a:xfrm>
            <a:off x="905395" y="592"/>
            <a:ext cx="2250363" cy="1044300"/>
            <a:chOff x="905395" y="592"/>
            <a:chExt cx="2250363" cy="1044300"/>
          </a:xfrm>
        </p:grpSpPr>
        <p:sp>
          <p:nvSpPr>
            <p:cNvPr id="19" name="Shape 19"/>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 name="Shape 20"/>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 name="Shape 21"/>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2" name="Shape 22"/>
          <p:cNvGrpSpPr/>
          <p:nvPr/>
        </p:nvGrpSpPr>
        <p:grpSpPr>
          <a:xfrm>
            <a:off x="7057468" y="5088"/>
            <a:ext cx="1851282" cy="752108"/>
            <a:chOff x="6917201" y="0"/>
            <a:chExt cx="2227777" cy="863400"/>
          </a:xfrm>
        </p:grpSpPr>
        <p:sp>
          <p:nvSpPr>
            <p:cNvPr id="23" name="Shape 2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 name="Shape 24"/>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 name="Shape 25"/>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6" name="Shape 26"/>
          <p:cNvGrpSpPr/>
          <p:nvPr/>
        </p:nvGrpSpPr>
        <p:grpSpPr>
          <a:xfrm>
            <a:off x="6553032" y="4217852"/>
            <a:ext cx="2389068" cy="925737"/>
            <a:chOff x="6917201" y="0"/>
            <a:chExt cx="2227777" cy="863400"/>
          </a:xfrm>
        </p:grpSpPr>
        <p:sp>
          <p:nvSpPr>
            <p:cNvPr id="27" name="Shape 27"/>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 name="Shape 28"/>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 name="Shape 29"/>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30" name="Shape 30"/>
          <p:cNvGrpSpPr/>
          <p:nvPr/>
        </p:nvGrpSpPr>
        <p:grpSpPr>
          <a:xfrm>
            <a:off x="199149" y="4055652"/>
            <a:ext cx="2795414" cy="1083308"/>
            <a:chOff x="6917201" y="0"/>
            <a:chExt cx="2227777" cy="863400"/>
          </a:xfrm>
        </p:grpSpPr>
        <p:sp>
          <p:nvSpPr>
            <p:cNvPr id="31" name="Shape 31"/>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 name="Shape 3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 name="Shape 33"/>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34" name="Shape 34"/>
          <p:cNvSpPr txBox="1"/>
          <p:nvPr>
            <p:ph type="ctrTitle"/>
          </p:nvPr>
        </p:nvSpPr>
        <p:spPr>
          <a:xfrm>
            <a:off x="1858703" y="1822833"/>
            <a:ext cx="5361300" cy="1448100"/>
          </a:xfrm>
          <a:prstGeom prst="rect">
            <a:avLst/>
          </a:prstGeom>
        </p:spPr>
        <p:txBody>
          <a:bodyPr anchorCtr="0" anchor="ctr" bIns="91425" lIns="91425" spcFirstLastPara="1" rIns="91425" wrap="square" tIns="91425"/>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Shape 35"/>
          <p:cNvSpPr txBox="1"/>
          <p:nvPr>
            <p:ph idx="1" type="subTitle"/>
          </p:nvPr>
        </p:nvSpPr>
        <p:spPr>
          <a:xfrm>
            <a:off x="1858700" y="3413158"/>
            <a:ext cx="5361300" cy="52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Shape 3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Shape 110"/>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11" name="Shape 111"/>
          <p:cNvGrpSpPr/>
          <p:nvPr/>
        </p:nvGrpSpPr>
        <p:grpSpPr>
          <a:xfrm>
            <a:off x="5959222" y="4119576"/>
            <a:ext cx="2520952" cy="1024165"/>
            <a:chOff x="6917201" y="0"/>
            <a:chExt cx="2227777" cy="863400"/>
          </a:xfrm>
        </p:grpSpPr>
        <p:sp>
          <p:nvSpPr>
            <p:cNvPr id="112" name="Shape 112"/>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3" name="Shape 11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4" name="Shape 114"/>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15" name="Shape 115"/>
          <p:cNvGrpSpPr/>
          <p:nvPr/>
        </p:nvGrpSpPr>
        <p:grpSpPr>
          <a:xfrm>
            <a:off x="199149" y="2"/>
            <a:ext cx="2795414" cy="1083308"/>
            <a:chOff x="6917201" y="0"/>
            <a:chExt cx="2227777" cy="863400"/>
          </a:xfrm>
        </p:grpSpPr>
        <p:sp>
          <p:nvSpPr>
            <p:cNvPr id="116" name="Shape 116"/>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7" name="Shape 117"/>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8" name="Shape 118"/>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19" name="Shape 119"/>
          <p:cNvSpPr txBox="1"/>
          <p:nvPr>
            <p:ph type="title"/>
          </p:nvPr>
        </p:nvSpPr>
        <p:spPr>
          <a:xfrm>
            <a:off x="1385850" y="1383850"/>
            <a:ext cx="6372300" cy="1379700"/>
          </a:xfrm>
          <a:prstGeom prst="rect">
            <a:avLst/>
          </a:prstGeom>
        </p:spPr>
        <p:txBody>
          <a:bodyPr anchorCtr="0" anchor="ctr" bIns="91425" lIns="91425" spcFirstLastPara="1" rIns="91425" wrap="square" tIns="91425"/>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p:txBody>
      </p:sp>
      <p:sp>
        <p:nvSpPr>
          <p:cNvPr id="120" name="Shape 120"/>
          <p:cNvSpPr txBox="1"/>
          <p:nvPr>
            <p:ph idx="1" type="body"/>
          </p:nvPr>
        </p:nvSpPr>
        <p:spPr>
          <a:xfrm>
            <a:off x="1385850" y="2863850"/>
            <a:ext cx="6372300" cy="641100"/>
          </a:xfrm>
          <a:prstGeom prst="rect">
            <a:avLst/>
          </a:prstGeom>
        </p:spPr>
        <p:txBody>
          <a:bodyPr anchorCtr="0" anchor="t" bIns="91425" lIns="91425" spcFirstLastPara="1" rIns="91425" wrap="square" tIns="91425"/>
          <a:lstStyle>
            <a:lvl1pPr indent="-311150" lvl="0" marL="457200" algn="ctr">
              <a:spcBef>
                <a:spcPts val="0"/>
              </a:spcBef>
              <a:spcAft>
                <a:spcPts val="0"/>
              </a:spcAft>
              <a:buSzPts val="1300"/>
              <a:buChar char="●"/>
              <a:defRPr/>
            </a:lvl1pPr>
            <a:lvl2pPr indent="-298450" lvl="1" marL="914400" algn="ctr">
              <a:spcBef>
                <a:spcPts val="1600"/>
              </a:spcBef>
              <a:spcAft>
                <a:spcPts val="0"/>
              </a:spcAft>
              <a:buSzPts val="1100"/>
              <a:buChar char="○"/>
              <a:defRPr/>
            </a:lvl2pPr>
            <a:lvl3pPr indent="-298450" lvl="2" marL="1371600" algn="ctr">
              <a:spcBef>
                <a:spcPts val="1600"/>
              </a:spcBef>
              <a:spcAft>
                <a:spcPts val="0"/>
              </a:spcAft>
              <a:buSzPts val="1100"/>
              <a:buChar char="■"/>
              <a:defRPr/>
            </a:lvl3pPr>
            <a:lvl4pPr indent="-298450" lvl="3" marL="1828800" algn="ctr">
              <a:spcBef>
                <a:spcPts val="1600"/>
              </a:spcBef>
              <a:spcAft>
                <a:spcPts val="0"/>
              </a:spcAft>
              <a:buSzPts val="1100"/>
              <a:buChar char="●"/>
              <a:defRPr/>
            </a:lvl4pPr>
            <a:lvl5pPr indent="-298450" lvl="4" marL="2286000" algn="ctr">
              <a:spcBef>
                <a:spcPts val="1600"/>
              </a:spcBef>
              <a:spcAft>
                <a:spcPts val="0"/>
              </a:spcAft>
              <a:buSzPts val="1100"/>
              <a:buChar char="○"/>
              <a:defRPr/>
            </a:lvl5pPr>
            <a:lvl6pPr indent="-298450" lvl="5" marL="2743200" algn="ctr">
              <a:spcBef>
                <a:spcPts val="1600"/>
              </a:spcBef>
              <a:spcAft>
                <a:spcPts val="0"/>
              </a:spcAft>
              <a:buSzPts val="1100"/>
              <a:buChar char="■"/>
              <a:defRPr/>
            </a:lvl6pPr>
            <a:lvl7pPr indent="-298450" lvl="6" marL="3200400" algn="ctr">
              <a:spcBef>
                <a:spcPts val="1600"/>
              </a:spcBef>
              <a:spcAft>
                <a:spcPts val="0"/>
              </a:spcAft>
              <a:buSzPts val="1100"/>
              <a:buChar char="●"/>
              <a:defRPr/>
            </a:lvl7pPr>
            <a:lvl8pPr indent="-298450" lvl="7" marL="3657600" algn="ctr">
              <a:spcBef>
                <a:spcPts val="1600"/>
              </a:spcBef>
              <a:spcAft>
                <a:spcPts val="0"/>
              </a:spcAft>
              <a:buSzPts val="1100"/>
              <a:buChar char="○"/>
              <a:defRPr/>
            </a:lvl8pPr>
            <a:lvl9pPr indent="-298450" lvl="8" marL="4114800" algn="ctr">
              <a:spcBef>
                <a:spcPts val="1600"/>
              </a:spcBef>
              <a:spcAft>
                <a:spcPts val="1600"/>
              </a:spcAft>
              <a:buSzPts val="1100"/>
              <a:buChar char="■"/>
              <a:defRPr/>
            </a:lvl9pPr>
          </a:lstStyle>
          <a:p/>
        </p:txBody>
      </p:sp>
      <p:sp>
        <p:nvSpPr>
          <p:cNvPr id="121" name="Shape 12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2" name="Shape 122"/>
        <p:cNvGrpSpPr/>
        <p:nvPr/>
      </p:nvGrpSpPr>
      <p:grpSpPr>
        <a:xfrm>
          <a:off x="0" y="0"/>
          <a:ext cx="0" cy="0"/>
          <a:chOff x="0" y="0"/>
          <a:chExt cx="0" cy="0"/>
        </a:xfrm>
      </p:grpSpPr>
      <p:sp>
        <p:nvSpPr>
          <p:cNvPr id="123" name="Shape 12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Shape 38"/>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39" name="Shape 39"/>
          <p:cNvGrpSpPr/>
          <p:nvPr/>
        </p:nvGrpSpPr>
        <p:grpSpPr>
          <a:xfrm>
            <a:off x="5594191" y="3961115"/>
            <a:ext cx="2910145" cy="1182340"/>
            <a:chOff x="6917201" y="0"/>
            <a:chExt cx="2227777" cy="863400"/>
          </a:xfrm>
        </p:grpSpPr>
        <p:sp>
          <p:nvSpPr>
            <p:cNvPr id="40" name="Shape 40"/>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1" name="Shape 4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2" name="Shape 42"/>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43" name="Shape 43"/>
          <p:cNvGrpSpPr/>
          <p:nvPr/>
        </p:nvGrpSpPr>
        <p:grpSpPr>
          <a:xfrm>
            <a:off x="199149" y="2"/>
            <a:ext cx="2795414" cy="1083308"/>
            <a:chOff x="6917201" y="0"/>
            <a:chExt cx="2227777" cy="863400"/>
          </a:xfrm>
        </p:grpSpPr>
        <p:sp>
          <p:nvSpPr>
            <p:cNvPr id="44" name="Shape 44"/>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5" name="Shape 45"/>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6" name="Shape 46"/>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47" name="Shape 47"/>
          <p:cNvSpPr txBox="1"/>
          <p:nvPr>
            <p:ph type="title"/>
          </p:nvPr>
        </p:nvSpPr>
        <p:spPr>
          <a:xfrm>
            <a:off x="1888684" y="1746100"/>
            <a:ext cx="5377500" cy="1646100"/>
          </a:xfrm>
          <a:prstGeom prst="rect">
            <a:avLst/>
          </a:prstGeom>
        </p:spPr>
        <p:txBody>
          <a:bodyPr anchorCtr="0" anchor="ctr" bIns="91425" lIns="91425" spcFirstLastPara="1" rIns="91425" wrap="square" tIns="91425"/>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Shape 4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Shape 50"/>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1" name="Shape 51"/>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2" name="Shape 52"/>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3" name="Shape 53"/>
          <p:cNvSpPr txBox="1"/>
          <p:nvPr>
            <p:ph type="title"/>
          </p:nvPr>
        </p:nvSpPr>
        <p:spPr>
          <a:xfrm>
            <a:off x="819150" y="845600"/>
            <a:ext cx="7505700" cy="9546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Shape 54"/>
          <p:cNvSpPr txBox="1"/>
          <p:nvPr>
            <p:ph idx="1" type="body"/>
          </p:nvPr>
        </p:nvSpPr>
        <p:spPr>
          <a:xfrm>
            <a:off x="819150" y="1990725"/>
            <a:ext cx="7505700" cy="24480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Shape 5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Shape 5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8" name="Shape 58"/>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9" name="Shape 5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0" name="Shape 60"/>
          <p:cNvSpPr txBox="1"/>
          <p:nvPr>
            <p:ph type="title"/>
          </p:nvPr>
        </p:nvSpPr>
        <p:spPr>
          <a:xfrm>
            <a:off x="819150" y="845600"/>
            <a:ext cx="7505700" cy="9546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Shape 61"/>
          <p:cNvSpPr txBox="1"/>
          <p:nvPr>
            <p:ph idx="1" type="body"/>
          </p:nvPr>
        </p:nvSpPr>
        <p:spPr>
          <a:xfrm>
            <a:off x="819150" y="1990725"/>
            <a:ext cx="3686100" cy="24480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2" name="Shape 62"/>
          <p:cNvSpPr txBox="1"/>
          <p:nvPr>
            <p:ph idx="2" type="body"/>
          </p:nvPr>
        </p:nvSpPr>
        <p:spPr>
          <a:xfrm>
            <a:off x="4638675" y="1990725"/>
            <a:ext cx="3686100" cy="24480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3" name="Shape 6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Shape 6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6" name="Shape 6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7" name="Shape 6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8" name="Shape 68"/>
          <p:cNvSpPr txBox="1"/>
          <p:nvPr>
            <p:ph type="title"/>
          </p:nvPr>
        </p:nvSpPr>
        <p:spPr>
          <a:xfrm>
            <a:off x="819150" y="845600"/>
            <a:ext cx="7505700" cy="9546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Shape 6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Shape 71"/>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2" name="Shape 72"/>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3" name="Shape 73"/>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4" name="Shape 74"/>
          <p:cNvSpPr txBox="1"/>
          <p:nvPr>
            <p:ph type="title"/>
          </p:nvPr>
        </p:nvSpPr>
        <p:spPr>
          <a:xfrm>
            <a:off x="819150" y="845600"/>
            <a:ext cx="3709200" cy="13830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Shape 75"/>
          <p:cNvSpPr txBox="1"/>
          <p:nvPr>
            <p:ph idx="1" type="body"/>
          </p:nvPr>
        </p:nvSpPr>
        <p:spPr>
          <a:xfrm>
            <a:off x="830700" y="2319050"/>
            <a:ext cx="3709200" cy="21198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6" name="Shape 7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Shape 7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9" name="Shape 79"/>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80" name="Shape 80"/>
          <p:cNvGrpSpPr/>
          <p:nvPr/>
        </p:nvGrpSpPr>
        <p:grpSpPr>
          <a:xfrm>
            <a:off x="255991" y="-118"/>
            <a:ext cx="2251347" cy="1043408"/>
            <a:chOff x="3961956" y="4383950"/>
            <a:chExt cx="1160548" cy="548700"/>
          </a:xfrm>
        </p:grpSpPr>
        <p:sp>
          <p:nvSpPr>
            <p:cNvPr id="81" name="Shape 81"/>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2" name="Shape 82"/>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3" name="Shape 83"/>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84" name="Shape 8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85" name="Shape 85"/>
          <p:cNvGrpSpPr/>
          <p:nvPr/>
        </p:nvGrpSpPr>
        <p:grpSpPr>
          <a:xfrm>
            <a:off x="34934" y="4522125"/>
            <a:ext cx="1593306" cy="617072"/>
            <a:chOff x="6917201" y="0"/>
            <a:chExt cx="2227777" cy="863400"/>
          </a:xfrm>
        </p:grpSpPr>
        <p:sp>
          <p:nvSpPr>
            <p:cNvPr id="86" name="Shape 86"/>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7" name="Shape 87"/>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8" name="Shape 8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89" name="Shape 89"/>
          <p:cNvGrpSpPr/>
          <p:nvPr/>
        </p:nvGrpSpPr>
        <p:grpSpPr>
          <a:xfrm>
            <a:off x="5886353" y="1243"/>
            <a:ext cx="3257455" cy="1261514"/>
            <a:chOff x="6917201" y="0"/>
            <a:chExt cx="2227777" cy="863400"/>
          </a:xfrm>
        </p:grpSpPr>
        <p:sp>
          <p:nvSpPr>
            <p:cNvPr id="90" name="Shape 90"/>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1" name="Shape 91"/>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2" name="Shape 9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93" name="Shape 93"/>
          <p:cNvSpPr txBox="1"/>
          <p:nvPr>
            <p:ph type="title"/>
          </p:nvPr>
        </p:nvSpPr>
        <p:spPr>
          <a:xfrm>
            <a:off x="1393929" y="1301146"/>
            <a:ext cx="6366900" cy="2539200"/>
          </a:xfrm>
          <a:prstGeom prst="rect">
            <a:avLst/>
          </a:prstGeom>
        </p:spPr>
        <p:txBody>
          <a:bodyPr anchorCtr="0" anchor="ctr" bIns="91425" lIns="91425" spcFirstLastPara="1" rIns="91425" wrap="square" tIns="91425"/>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Shape 9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Shape 9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7" name="Shape 97"/>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8" name="Shape 9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9" name="Shape 99"/>
          <p:cNvSpPr txBox="1"/>
          <p:nvPr>
            <p:ph type="title"/>
          </p:nvPr>
        </p:nvSpPr>
        <p:spPr>
          <a:xfrm>
            <a:off x="819150" y="845600"/>
            <a:ext cx="6424200" cy="7050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Shape 100"/>
          <p:cNvSpPr txBox="1"/>
          <p:nvPr>
            <p:ph idx="1" type="subTitle"/>
          </p:nvPr>
        </p:nvSpPr>
        <p:spPr>
          <a:xfrm>
            <a:off x="819150" y="1550700"/>
            <a:ext cx="5859900" cy="3936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Shape 101"/>
          <p:cNvSpPr txBox="1"/>
          <p:nvPr>
            <p:ph idx="2" type="body"/>
          </p:nvPr>
        </p:nvSpPr>
        <p:spPr>
          <a:xfrm>
            <a:off x="819150" y="2467050"/>
            <a:ext cx="5859900" cy="209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2" name="Shape 10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Shape 104"/>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5" name="Shape 105"/>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6" name="Shape 10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7" name="Shape 107"/>
          <p:cNvSpPr txBox="1"/>
          <p:nvPr>
            <p:ph idx="1" type="body"/>
          </p:nvPr>
        </p:nvSpPr>
        <p:spPr>
          <a:xfrm>
            <a:off x="328025" y="4163500"/>
            <a:ext cx="7415100" cy="605100"/>
          </a:xfrm>
          <a:prstGeom prst="rect">
            <a:avLst/>
          </a:prstGeom>
        </p:spPr>
        <p:txBody>
          <a:bodyPr anchorCtr="0" anchor="b"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108" name="Shape 10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hift">
    <p:bg>
      <p:bgPr>
        <a:solidFill>
          <a:schemeClr val="dk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Shape 7"/>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Shape 8"/>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gui.uva.es" TargetMode="External"/><Relationship Id="rId4" Type="http://schemas.openxmlformats.org/officeDocument/2006/relationships/image" Target="../media/image8.jp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hyperlink" Target="http://packages.ubuntu.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hyperlink" Target="https://www.archlinux.org/package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www.youtube.com/watch?v=yVpbFMhOAwE" TargetMode="Externa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hyperlink" Target="http://gui.uva.e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21.png"/><Relationship Id="rId6"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www.youtube.com/watch?v=auGDHiRJ61U" TargetMode="Externa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image" Target="../media/image14.png"/><Relationship Id="rId7" Type="http://schemas.openxmlformats.org/officeDocument/2006/relationships/image" Target="../media/image9.png"/><Relationship Id="rId8"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Shape 128"/>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s"/>
              <a:t>GNU/Linux</a:t>
            </a:r>
            <a:endParaRPr/>
          </a:p>
        </p:txBody>
      </p:sp>
      <p:sp>
        <p:nvSpPr>
          <p:cNvPr id="129" name="Shape 129"/>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GUI - </a:t>
            </a:r>
            <a:r>
              <a:rPr lang="es" u="sng">
                <a:solidFill>
                  <a:schemeClr val="hlink"/>
                </a:solidFill>
                <a:hlinkClick r:id="rId3"/>
              </a:rPr>
              <a:t>http://gui.uva.es</a:t>
            </a:r>
            <a:endParaRPr/>
          </a:p>
          <a:p>
            <a:pPr indent="0" lvl="0" marL="0">
              <a:spcBef>
                <a:spcPts val="0"/>
              </a:spcBef>
              <a:spcAft>
                <a:spcPts val="0"/>
              </a:spcAft>
              <a:buNone/>
            </a:pPr>
            <a:r>
              <a:rPr i="1" lang="es"/>
              <a:t>Adrián Arroyo Calle - @aarroyoca - https://blog.adrianistan.eu</a:t>
            </a:r>
            <a:endParaRPr i="1"/>
          </a:p>
        </p:txBody>
      </p:sp>
      <p:pic>
        <p:nvPicPr>
          <p:cNvPr descr="richard-feynman-9294220-1-402.jpg" id="130" name="Shape 130"/>
          <p:cNvPicPr preferRelativeResize="0"/>
          <p:nvPr/>
        </p:nvPicPr>
        <p:blipFill>
          <a:blip r:embed="rId4">
            <a:alphaModFix/>
          </a:blip>
          <a:stretch>
            <a:fillRect/>
          </a:stretch>
        </p:blipFill>
        <p:spPr>
          <a:xfrm>
            <a:off x="345703" y="1294100"/>
            <a:ext cx="1619100" cy="1619100"/>
          </a:xfrm>
          <a:prstGeom prst="ellipse">
            <a:avLst/>
          </a:prstGeom>
          <a:noFill/>
          <a:ln>
            <a:noFill/>
          </a:ln>
        </p:spPr>
      </p:pic>
      <p:cxnSp>
        <p:nvCxnSpPr>
          <p:cNvPr id="131" name="Shape 131"/>
          <p:cNvCxnSpPr>
            <a:stCxn id="129" idx="2"/>
            <a:endCxn id="130" idx="6"/>
          </p:cNvCxnSpPr>
          <p:nvPr/>
        </p:nvCxnSpPr>
        <p:spPr>
          <a:xfrm rot="10800000">
            <a:off x="1964750" y="2103658"/>
            <a:ext cx="2574600" cy="1832100"/>
          </a:xfrm>
          <a:prstGeom prst="straightConnector1">
            <a:avLst/>
          </a:prstGeom>
          <a:noFill/>
          <a:ln cap="flat" cmpd="sng" w="38100">
            <a:solidFill>
              <a:schemeClr val="dk2"/>
            </a:solidFill>
            <a:prstDash val="solid"/>
            <a:round/>
            <a:headEnd len="med" w="med" type="none"/>
            <a:tailEnd len="med" w="med" type="triangle"/>
          </a:ln>
        </p:spPr>
      </p:cxnSp>
      <p:sp>
        <p:nvSpPr>
          <p:cNvPr id="132" name="Shape 132"/>
          <p:cNvSpPr txBox="1"/>
          <p:nvPr/>
        </p:nvSpPr>
        <p:spPr>
          <a:xfrm>
            <a:off x="459025" y="2918975"/>
            <a:ext cx="1399800" cy="211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i="1" lang="es">
                <a:solidFill>
                  <a:schemeClr val="lt1"/>
                </a:solidFill>
                <a:latin typeface="Calibri"/>
                <a:ea typeface="Calibri"/>
                <a:cs typeface="Calibri"/>
                <a:sym typeface="Calibri"/>
              </a:rPr>
              <a:t>En Telegram</a:t>
            </a:r>
            <a:endParaRPr i="1">
              <a:solidFill>
                <a:schemeClr val="lt1"/>
              </a:solidFill>
              <a:latin typeface="Calibri"/>
              <a:ea typeface="Calibri"/>
              <a:cs typeface="Calibri"/>
              <a:sym typeface="Calibri"/>
            </a:endParaRPr>
          </a:p>
        </p:txBody>
      </p:sp>
      <p:pic>
        <p:nvPicPr>
          <p:cNvPr descr="¡Apúntate al GUI!" id="133" name="Shape 133"/>
          <p:cNvPicPr preferRelativeResize="0"/>
          <p:nvPr/>
        </p:nvPicPr>
        <p:blipFill>
          <a:blip r:embed="rId5">
            <a:alphaModFix/>
          </a:blip>
          <a:stretch>
            <a:fillRect/>
          </a:stretch>
        </p:blipFill>
        <p:spPr>
          <a:xfrm>
            <a:off x="5981125" y="870975"/>
            <a:ext cx="2727750" cy="1711800"/>
          </a:xfrm>
          <a:prstGeom prst="rect">
            <a:avLst/>
          </a:prstGeom>
          <a:noFill/>
          <a:ln>
            <a:noFill/>
          </a:ln>
        </p:spPr>
      </p:pic>
      <p:cxnSp>
        <p:nvCxnSpPr>
          <p:cNvPr id="134" name="Shape 134"/>
          <p:cNvCxnSpPr>
            <a:endCxn id="133" idx="1"/>
          </p:cNvCxnSpPr>
          <p:nvPr/>
        </p:nvCxnSpPr>
        <p:spPr>
          <a:xfrm flipH="1" rot="10800000">
            <a:off x="4578625" y="1726875"/>
            <a:ext cx="1402500" cy="19335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par>
                                <p:cTn fill="hold" nodeType="with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par>
                                <p:cTn fill="hold" nodeType="with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Shape 20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¿Cómo se instala una distro?</a:t>
            </a:r>
            <a:endParaRPr/>
          </a:p>
        </p:txBody>
      </p:sp>
      <p:sp>
        <p:nvSpPr>
          <p:cNvPr id="209" name="Shape 209"/>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311150" lvl="0" marL="457200" rtl="0">
              <a:spcBef>
                <a:spcPts val="0"/>
              </a:spcBef>
              <a:spcAft>
                <a:spcPts val="0"/>
              </a:spcAft>
              <a:buSzPts val="1300"/>
              <a:buAutoNum type="arabicPeriod"/>
            </a:pPr>
            <a:r>
              <a:rPr lang="es"/>
              <a:t>Descarga la distro (recomendamos usar Torrent)</a:t>
            </a:r>
            <a:endParaRPr/>
          </a:p>
          <a:p>
            <a:pPr indent="-311150" lvl="0" marL="457200" rtl="0">
              <a:spcBef>
                <a:spcPts val="0"/>
              </a:spcBef>
              <a:spcAft>
                <a:spcPts val="0"/>
              </a:spcAft>
              <a:buSzPts val="1300"/>
              <a:buAutoNum type="arabicPeriod"/>
            </a:pPr>
            <a:r>
              <a:rPr lang="es"/>
              <a:t>Graba la disco en un pincho USB (puedes usar el comando </a:t>
            </a:r>
            <a:r>
              <a:rPr b="1" lang="es"/>
              <a:t>dd</a:t>
            </a:r>
            <a:r>
              <a:rPr lang="es"/>
              <a:t> de otra máquina Linux o </a:t>
            </a:r>
            <a:r>
              <a:rPr b="1" lang="es"/>
              <a:t>Rufus</a:t>
            </a:r>
            <a:r>
              <a:rPr lang="es"/>
              <a:t> en Windows)</a:t>
            </a:r>
            <a:endParaRPr/>
          </a:p>
          <a:p>
            <a:pPr indent="-311150" lvl="0" marL="457200" rtl="0">
              <a:spcBef>
                <a:spcPts val="0"/>
              </a:spcBef>
              <a:spcAft>
                <a:spcPts val="0"/>
              </a:spcAft>
              <a:buSzPts val="1300"/>
              <a:buAutoNum type="arabicPeriod"/>
            </a:pPr>
            <a:r>
              <a:rPr lang="es"/>
              <a:t>Ajusta la BIOS/UEFI para que en el proceso de arranque detecte el USB antes que el disco duro</a:t>
            </a:r>
            <a:endParaRPr/>
          </a:p>
          <a:p>
            <a:pPr indent="-311150" lvl="0" marL="457200" rtl="0">
              <a:spcBef>
                <a:spcPts val="0"/>
              </a:spcBef>
              <a:spcAft>
                <a:spcPts val="0"/>
              </a:spcAft>
              <a:buSzPts val="1300"/>
              <a:buAutoNum type="arabicPeriod"/>
            </a:pPr>
            <a:r>
              <a:rPr lang="es"/>
              <a:t>Sigue los pasos en pantalla. La mayoría de instalaciones no requieren complicados procedimientos, solo rellena los datos.</a:t>
            </a:r>
            <a:endParaRPr/>
          </a:p>
          <a:p>
            <a:pPr indent="-311150" lvl="0" marL="457200" rtl="0">
              <a:spcBef>
                <a:spcPts val="0"/>
              </a:spcBef>
              <a:spcAft>
                <a:spcPts val="0"/>
              </a:spcAft>
              <a:buSzPts val="1300"/>
              <a:buAutoNum type="arabicPeriod"/>
            </a:pPr>
            <a:r>
              <a:rPr lang="es"/>
              <a:t>Reinicia, ¡ya deberías tener GNU/Linux!</a:t>
            </a:r>
            <a:endParaRPr/>
          </a:p>
        </p:txBody>
      </p:sp>
      <p:pic>
        <p:nvPicPr>
          <p:cNvPr descr="giphy-downsized-large.gif" id="210" name="Shape 210"/>
          <p:cNvPicPr preferRelativeResize="0"/>
          <p:nvPr/>
        </p:nvPicPr>
        <p:blipFill>
          <a:blip r:embed="rId3">
            <a:alphaModFix/>
          </a:blip>
          <a:stretch>
            <a:fillRect/>
          </a:stretch>
        </p:blipFill>
        <p:spPr>
          <a:xfrm>
            <a:off x="1173025" y="660325"/>
            <a:ext cx="6797950" cy="3822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0" st="0"/>
                                            </p:txEl>
                                          </p:spTgt>
                                        </p:tgtEl>
                                        <p:attrNameLst>
                                          <p:attrName>style.visibility</p:attrName>
                                        </p:attrNameLst>
                                      </p:cBhvr>
                                      <p:to>
                                        <p:strVal val="visible"/>
                                      </p:to>
                                    </p:set>
                                    <p:animEffect filter="fade" transition="in">
                                      <p:cBhvr>
                                        <p:cTn dur="1000"/>
                                        <p:tgtEl>
                                          <p:spTgt spid="2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1" st="1"/>
                                            </p:txEl>
                                          </p:spTgt>
                                        </p:tgtEl>
                                        <p:attrNameLst>
                                          <p:attrName>style.visibility</p:attrName>
                                        </p:attrNameLst>
                                      </p:cBhvr>
                                      <p:to>
                                        <p:strVal val="visible"/>
                                      </p:to>
                                    </p:set>
                                    <p:animEffect filter="fade" transition="in">
                                      <p:cBhvr>
                                        <p:cTn dur="1000"/>
                                        <p:tgtEl>
                                          <p:spTgt spid="2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2" st="2"/>
                                            </p:txEl>
                                          </p:spTgt>
                                        </p:tgtEl>
                                        <p:attrNameLst>
                                          <p:attrName>style.visibility</p:attrName>
                                        </p:attrNameLst>
                                      </p:cBhvr>
                                      <p:to>
                                        <p:strVal val="visible"/>
                                      </p:to>
                                    </p:set>
                                    <p:animEffect filter="fade" transition="in">
                                      <p:cBhvr>
                                        <p:cTn dur="1000"/>
                                        <p:tgtEl>
                                          <p:spTgt spid="2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3" st="3"/>
                                            </p:txEl>
                                          </p:spTgt>
                                        </p:tgtEl>
                                        <p:attrNameLst>
                                          <p:attrName>style.visibility</p:attrName>
                                        </p:attrNameLst>
                                      </p:cBhvr>
                                      <p:to>
                                        <p:strVal val="visible"/>
                                      </p:to>
                                    </p:set>
                                    <p:animEffect filter="fade" transition="in">
                                      <p:cBhvr>
                                        <p:cTn dur="1000"/>
                                        <p:tgtEl>
                                          <p:spTgt spid="20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4" st="4"/>
                                            </p:txEl>
                                          </p:spTgt>
                                        </p:tgtEl>
                                        <p:attrNameLst>
                                          <p:attrName>style.visibility</p:attrName>
                                        </p:attrNameLst>
                                      </p:cBhvr>
                                      <p:to>
                                        <p:strVal val="visible"/>
                                      </p:to>
                                    </p:set>
                                    <p:animEffect filter="fade" transition="in">
                                      <p:cBhvr>
                                        <p:cTn dur="1000"/>
                                        <p:tgtEl>
                                          <p:spTgt spid="20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Shape 21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Escritorios</a:t>
            </a:r>
            <a:endParaRPr/>
          </a:p>
        </p:txBody>
      </p:sp>
      <p:sp>
        <p:nvSpPr>
          <p:cNvPr id="216" name="Shape 216"/>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GNU/Linux no impone ningún escritorio en particular, puedes llegar a tener varios instalados a la vez.</a:t>
            </a:r>
            <a:endParaRPr/>
          </a:p>
          <a:p>
            <a:pPr indent="-311150" lvl="0" marL="457200" rtl="0">
              <a:spcBef>
                <a:spcPts val="1600"/>
              </a:spcBef>
              <a:spcAft>
                <a:spcPts val="0"/>
              </a:spcAft>
              <a:buSzPts val="1300"/>
              <a:buChar char="●"/>
            </a:pPr>
            <a:r>
              <a:rPr b="1" lang="es"/>
              <a:t>Escritorios GTK</a:t>
            </a:r>
            <a:r>
              <a:rPr lang="es"/>
              <a:t>, GNOME, Unity, MATE, Cinnamon, XFCE, LXDE, Budgie,...</a:t>
            </a:r>
            <a:endParaRPr/>
          </a:p>
          <a:p>
            <a:pPr indent="-311150" lvl="0" marL="457200" rtl="0">
              <a:spcBef>
                <a:spcPts val="0"/>
              </a:spcBef>
              <a:spcAft>
                <a:spcPts val="0"/>
              </a:spcAft>
              <a:buSzPts val="1300"/>
              <a:buChar char="●"/>
            </a:pPr>
            <a:r>
              <a:rPr b="1" lang="es"/>
              <a:t>Escritorios Qt</a:t>
            </a:r>
            <a:r>
              <a:rPr lang="es"/>
              <a:t>, KDE, LXQT, Lumina, Deepin, Trinity,...</a:t>
            </a:r>
            <a:endParaRPr/>
          </a:p>
          <a:p>
            <a:pPr indent="-311150" lvl="0" marL="457200">
              <a:spcBef>
                <a:spcPts val="0"/>
              </a:spcBef>
              <a:spcAft>
                <a:spcPts val="0"/>
              </a:spcAft>
              <a:buSzPts val="1300"/>
              <a:buChar char="●"/>
            </a:pPr>
            <a:r>
              <a:rPr b="1" lang="es"/>
              <a:t>Otros escritorios</a:t>
            </a:r>
            <a:r>
              <a:rPr lang="es"/>
              <a:t> Enlightment, Equinox,...</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Shape 221"/>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22" name="Shape 222"/>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23" name="Shape 223"/>
          <p:cNvPicPr preferRelativeResize="0"/>
          <p:nvPr/>
        </p:nvPicPr>
        <p:blipFill>
          <a:blip r:embed="rId3">
            <a:alphaModFix/>
          </a:blip>
          <a:stretch>
            <a:fillRect/>
          </a:stretch>
        </p:blipFill>
        <p:spPr>
          <a:xfrm>
            <a:off x="231575" y="134443"/>
            <a:ext cx="8680851" cy="4874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Shape 22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29" name="Shape 229"/>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30" name="Shape 230"/>
          <p:cNvPicPr preferRelativeResize="0"/>
          <p:nvPr/>
        </p:nvPicPr>
        <p:blipFill>
          <a:blip r:embed="rId3">
            <a:alphaModFix/>
          </a:blip>
          <a:stretch>
            <a:fillRect/>
          </a:stretch>
        </p:blipFill>
        <p:spPr>
          <a:xfrm>
            <a:off x="165650" y="94390"/>
            <a:ext cx="8812691" cy="4954725"/>
          </a:xfrm>
          <a:prstGeom prst="rect">
            <a:avLst/>
          </a:prstGeom>
          <a:noFill/>
          <a:ln>
            <a:noFill/>
          </a:ln>
        </p:spPr>
      </p:pic>
      <p:pic>
        <p:nvPicPr>
          <p:cNvPr id="231" name="Shape 231"/>
          <p:cNvPicPr preferRelativeResize="0"/>
          <p:nvPr/>
        </p:nvPicPr>
        <p:blipFill>
          <a:blip r:embed="rId4">
            <a:alphaModFix/>
          </a:blip>
          <a:stretch>
            <a:fillRect/>
          </a:stretch>
        </p:blipFill>
        <p:spPr>
          <a:xfrm>
            <a:off x="165650" y="93175"/>
            <a:ext cx="8808397" cy="49547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pic>
        <p:nvPicPr>
          <p:cNvPr id="236" name="Shape 236"/>
          <p:cNvPicPr preferRelativeResize="0"/>
          <p:nvPr/>
        </p:nvPicPr>
        <p:blipFill>
          <a:blip r:embed="rId3">
            <a:alphaModFix/>
          </a:blip>
          <a:stretch>
            <a:fillRect/>
          </a:stretch>
        </p:blipFill>
        <p:spPr>
          <a:xfrm>
            <a:off x="270938" y="152400"/>
            <a:ext cx="8602133"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Shape 241"/>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42" name="Shape 242"/>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43" name="Shape 243"/>
          <p:cNvPicPr preferRelativeResize="0"/>
          <p:nvPr/>
        </p:nvPicPr>
        <p:blipFill>
          <a:blip r:embed="rId3">
            <a:alphaModFix/>
          </a:blip>
          <a:stretch>
            <a:fillRect/>
          </a:stretch>
        </p:blipFill>
        <p:spPr>
          <a:xfrm>
            <a:off x="409575" y="230384"/>
            <a:ext cx="8324851" cy="468272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Shape 24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Otros componentes y aplicaciones</a:t>
            </a:r>
            <a:endParaRPr/>
          </a:p>
        </p:txBody>
      </p:sp>
      <p:sp>
        <p:nvSpPr>
          <p:cNvPr id="249" name="Shape 249"/>
          <p:cNvSpPr txBox="1"/>
          <p:nvPr>
            <p:ph idx="1" type="body"/>
          </p:nvPr>
        </p:nvSpPr>
        <p:spPr>
          <a:xfrm>
            <a:off x="819150" y="1447725"/>
            <a:ext cx="7505700" cy="3519300"/>
          </a:xfrm>
          <a:prstGeom prst="rect">
            <a:avLst/>
          </a:prstGeom>
        </p:spPr>
        <p:txBody>
          <a:bodyPr anchorCtr="0" anchor="t" bIns="91425" lIns="91425" spcFirstLastPara="1" rIns="91425" wrap="square" tIns="91425">
            <a:noAutofit/>
          </a:bodyPr>
          <a:lstStyle/>
          <a:p>
            <a:pPr indent="-311150" lvl="0" marL="457200" rtl="0">
              <a:spcBef>
                <a:spcPts val="0"/>
              </a:spcBef>
              <a:spcAft>
                <a:spcPts val="0"/>
              </a:spcAft>
              <a:buSzPts val="1300"/>
              <a:buChar char="●"/>
            </a:pPr>
            <a:r>
              <a:rPr b="1" lang="es"/>
              <a:t>Firefox, Chromium, Opera, etc</a:t>
            </a:r>
            <a:r>
              <a:rPr lang="es"/>
              <a:t>, navegadores web</a:t>
            </a:r>
            <a:endParaRPr/>
          </a:p>
          <a:p>
            <a:pPr indent="-311150" lvl="0" marL="457200" rtl="0">
              <a:spcBef>
                <a:spcPts val="0"/>
              </a:spcBef>
              <a:spcAft>
                <a:spcPts val="0"/>
              </a:spcAft>
              <a:buSzPts val="1300"/>
              <a:buChar char="●"/>
            </a:pPr>
            <a:r>
              <a:rPr b="1" lang="es"/>
              <a:t>LibreOffice</a:t>
            </a:r>
            <a:r>
              <a:rPr lang="es"/>
              <a:t>, suite ofimática</a:t>
            </a:r>
            <a:endParaRPr/>
          </a:p>
          <a:p>
            <a:pPr indent="-311150" lvl="0" marL="457200" rtl="0">
              <a:spcBef>
                <a:spcPts val="0"/>
              </a:spcBef>
              <a:spcAft>
                <a:spcPts val="0"/>
              </a:spcAft>
              <a:buSzPts val="1300"/>
              <a:buChar char="●"/>
            </a:pPr>
            <a:r>
              <a:rPr b="1" lang="es"/>
              <a:t>LaTeX</a:t>
            </a:r>
            <a:r>
              <a:rPr lang="es"/>
              <a:t>, editor de texto especializado para documentación técnica (daremos más la brasa con esto)</a:t>
            </a:r>
            <a:endParaRPr/>
          </a:p>
          <a:p>
            <a:pPr indent="-311150" lvl="0" marL="457200" rtl="0">
              <a:spcBef>
                <a:spcPts val="0"/>
              </a:spcBef>
              <a:spcAft>
                <a:spcPts val="0"/>
              </a:spcAft>
              <a:buSzPts val="1300"/>
              <a:buChar char="●"/>
            </a:pPr>
            <a:r>
              <a:rPr b="1" lang="es"/>
              <a:t>WINE</a:t>
            </a:r>
            <a:r>
              <a:rPr lang="es"/>
              <a:t>, compatibilidad con aplicaciones Windows (usar solo en casos extremos)</a:t>
            </a:r>
            <a:endParaRPr/>
          </a:p>
          <a:p>
            <a:pPr indent="-311150" lvl="0" marL="457200" rtl="0">
              <a:spcBef>
                <a:spcPts val="0"/>
              </a:spcBef>
              <a:spcAft>
                <a:spcPts val="0"/>
              </a:spcAft>
              <a:buSzPts val="1300"/>
              <a:buChar char="●"/>
            </a:pPr>
            <a:r>
              <a:rPr b="1" lang="es"/>
              <a:t>systemd</a:t>
            </a:r>
            <a:r>
              <a:rPr lang="es"/>
              <a:t>, gestor de arranque y servicios del sistema</a:t>
            </a:r>
            <a:endParaRPr/>
          </a:p>
          <a:p>
            <a:pPr indent="-311150" lvl="0" marL="457200" rtl="0">
              <a:spcBef>
                <a:spcPts val="0"/>
              </a:spcBef>
              <a:spcAft>
                <a:spcPts val="0"/>
              </a:spcAft>
              <a:buSzPts val="1300"/>
              <a:buChar char="●"/>
            </a:pPr>
            <a:r>
              <a:rPr b="1" lang="es"/>
              <a:t>GRUB</a:t>
            </a:r>
            <a:r>
              <a:rPr lang="es"/>
              <a:t>, permite elegir entre distintos sistemas operativos</a:t>
            </a:r>
            <a:endParaRPr/>
          </a:p>
          <a:p>
            <a:pPr indent="-311150" lvl="0" marL="457200" rtl="0">
              <a:spcBef>
                <a:spcPts val="0"/>
              </a:spcBef>
              <a:spcAft>
                <a:spcPts val="0"/>
              </a:spcAft>
              <a:buSzPts val="1300"/>
              <a:buChar char="●"/>
            </a:pPr>
            <a:r>
              <a:rPr b="1" lang="es"/>
              <a:t>GNU Bash</a:t>
            </a:r>
            <a:r>
              <a:rPr lang="es"/>
              <a:t>, intérprete de comandos</a:t>
            </a:r>
            <a:endParaRPr/>
          </a:p>
          <a:p>
            <a:pPr indent="-311150" lvl="0" marL="457200" rtl="0">
              <a:spcBef>
                <a:spcPts val="0"/>
              </a:spcBef>
              <a:spcAft>
                <a:spcPts val="0"/>
              </a:spcAft>
              <a:buSzPts val="1300"/>
              <a:buChar char="●"/>
            </a:pPr>
            <a:r>
              <a:rPr b="1" lang="es"/>
              <a:t>VLC</a:t>
            </a:r>
            <a:r>
              <a:rPr lang="es"/>
              <a:t>, reproductor multimedia</a:t>
            </a:r>
            <a:endParaRPr/>
          </a:p>
          <a:p>
            <a:pPr indent="-311150" lvl="0" marL="457200" rtl="0">
              <a:spcBef>
                <a:spcPts val="0"/>
              </a:spcBef>
              <a:spcAft>
                <a:spcPts val="0"/>
              </a:spcAft>
              <a:buSzPts val="1300"/>
              <a:buChar char="●"/>
            </a:pPr>
            <a:r>
              <a:rPr b="1" lang="es"/>
              <a:t>OpenJDK</a:t>
            </a:r>
            <a:r>
              <a:rPr lang="es"/>
              <a:t>, entorno necesario para desarrollar aplicaciones en Java</a:t>
            </a:r>
            <a:endParaRPr/>
          </a:p>
          <a:p>
            <a:pPr indent="-311150" lvl="0" marL="457200" rtl="0">
              <a:spcBef>
                <a:spcPts val="0"/>
              </a:spcBef>
              <a:spcAft>
                <a:spcPts val="0"/>
              </a:spcAft>
              <a:buSzPts val="1300"/>
              <a:buChar char="●"/>
            </a:pPr>
            <a:r>
              <a:rPr b="1" lang="es"/>
              <a:t>VirtualBox</a:t>
            </a:r>
            <a:r>
              <a:rPr lang="es"/>
              <a:t>, máquinas virtuales</a:t>
            </a:r>
            <a:endParaRPr/>
          </a:p>
          <a:p>
            <a:pPr indent="-311150" lvl="0" marL="457200" rtl="0">
              <a:spcBef>
                <a:spcPts val="0"/>
              </a:spcBef>
              <a:spcAft>
                <a:spcPts val="0"/>
              </a:spcAft>
              <a:buSzPts val="1300"/>
              <a:buChar char="●"/>
            </a:pPr>
            <a:r>
              <a:rPr b="1" lang="es"/>
              <a:t>Telegram Desktop</a:t>
            </a:r>
            <a:r>
              <a:rPr lang="es"/>
              <a:t>, de vital importancia</a:t>
            </a:r>
            <a:endParaRPr/>
          </a:p>
          <a:p>
            <a:pPr indent="-311150" lvl="0" marL="457200" rtl="0">
              <a:spcBef>
                <a:spcPts val="0"/>
              </a:spcBef>
              <a:spcAft>
                <a:spcPts val="0"/>
              </a:spcAft>
              <a:buSzPts val="1300"/>
              <a:buChar char="●"/>
            </a:pPr>
            <a:r>
              <a:rPr b="1" lang="es"/>
              <a:t>GIMP</a:t>
            </a:r>
            <a:r>
              <a:rPr lang="es"/>
              <a:t>, editor de gráficos rasterizados</a:t>
            </a:r>
            <a:endParaRPr/>
          </a:p>
          <a:p>
            <a:pPr indent="-311150" lvl="0" marL="457200" rtl="0">
              <a:spcBef>
                <a:spcPts val="0"/>
              </a:spcBef>
              <a:spcAft>
                <a:spcPts val="0"/>
              </a:spcAft>
              <a:buSzPts val="1300"/>
              <a:buChar char="●"/>
            </a:pPr>
            <a:r>
              <a:rPr b="1" lang="es"/>
              <a:t>Blender</a:t>
            </a:r>
            <a:r>
              <a:rPr lang="es"/>
              <a:t>, editor 3D</a:t>
            </a:r>
            <a:endParaRPr/>
          </a:p>
          <a:p>
            <a:pPr indent="-311150" lvl="0" marL="457200" rtl="0">
              <a:spcBef>
                <a:spcPts val="0"/>
              </a:spcBef>
              <a:spcAft>
                <a:spcPts val="0"/>
              </a:spcAft>
              <a:buSzPts val="1300"/>
              <a:buChar char="●"/>
            </a:pPr>
            <a:r>
              <a:rPr b="1" lang="es"/>
              <a:t>Inkscape</a:t>
            </a:r>
            <a:r>
              <a:rPr lang="es"/>
              <a:t>, editor de gráficos vectoriales</a:t>
            </a:r>
            <a:endParaRPr/>
          </a:p>
          <a:p>
            <a:pPr indent="-311150" lvl="0" marL="457200" rtl="0">
              <a:spcBef>
                <a:spcPts val="0"/>
              </a:spcBef>
              <a:spcAft>
                <a:spcPts val="0"/>
              </a:spcAft>
              <a:buSzPts val="1300"/>
              <a:buChar char="●"/>
            </a:pPr>
            <a:r>
              <a:rPr b="1" lang="es"/>
              <a:t>Audacity</a:t>
            </a:r>
            <a:r>
              <a:rPr lang="es"/>
              <a:t>, editor de archivos de sonido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Shape 25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55" name="Shape 255"/>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56" name="Shape 256"/>
          <p:cNvPicPr preferRelativeResize="0"/>
          <p:nvPr/>
        </p:nvPicPr>
        <p:blipFill>
          <a:blip r:embed="rId3">
            <a:alphaModFix/>
          </a:blip>
          <a:stretch>
            <a:fillRect/>
          </a:stretch>
        </p:blipFill>
        <p:spPr>
          <a:xfrm>
            <a:off x="220477" y="0"/>
            <a:ext cx="8703045"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Shape 261"/>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62" name="Shape 262"/>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63" name="Shape 263"/>
          <p:cNvPicPr preferRelativeResize="0"/>
          <p:nvPr/>
        </p:nvPicPr>
        <p:blipFill>
          <a:blip r:embed="rId3">
            <a:alphaModFix/>
          </a:blip>
          <a:stretch>
            <a:fillRect/>
          </a:stretch>
        </p:blipFill>
        <p:spPr>
          <a:xfrm>
            <a:off x="0" y="174779"/>
            <a:ext cx="9144001" cy="479394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Shape 26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69" name="Shape 269"/>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70" name="Shape 270"/>
          <p:cNvPicPr preferRelativeResize="0"/>
          <p:nvPr/>
        </p:nvPicPr>
        <p:blipFill>
          <a:blip r:embed="rId3">
            <a:alphaModFix/>
          </a:blip>
          <a:stretch>
            <a:fillRect/>
          </a:stretch>
        </p:blipFill>
        <p:spPr>
          <a:xfrm>
            <a:off x="433462" y="254163"/>
            <a:ext cx="8277075" cy="4635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Shape 13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¿Qué es GNU/Linux?</a:t>
            </a:r>
            <a:endParaRPr/>
          </a:p>
        </p:txBody>
      </p:sp>
      <p:sp>
        <p:nvSpPr>
          <p:cNvPr id="140" name="Shape 140"/>
          <p:cNvSpPr txBox="1"/>
          <p:nvPr>
            <p:ph idx="1" type="body"/>
          </p:nvPr>
        </p:nvSpPr>
        <p:spPr>
          <a:xfrm>
            <a:off x="819150" y="1990725"/>
            <a:ext cx="5037300" cy="2448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GNU/Linux es un sistema operativo que surge de la unión del kernel Linux y los componentes del sistema GNU. Se trata del sistema operativo más usado del mundo en superordenadores, servidores de Internet e IoT. También usa kernel Linux el sistema operativo de consumo más usado del mundo, Android.</a:t>
            </a:r>
            <a:endParaRPr/>
          </a:p>
          <a:p>
            <a:pPr indent="0" lvl="0" marL="0">
              <a:spcBef>
                <a:spcPts val="1600"/>
              </a:spcBef>
              <a:spcAft>
                <a:spcPts val="1600"/>
              </a:spcAft>
              <a:buNone/>
            </a:pPr>
            <a:r>
              <a:rPr lang="es"/>
              <a:t>Una de las ventajas de GNU/Linux es que disponemos del código de (casi) todos sus componentes, por lo que podemos encontrar errores y mejorar el sistema con más facilidad.</a:t>
            </a:r>
            <a:endParaRPr/>
          </a:p>
        </p:txBody>
      </p:sp>
      <p:pic>
        <p:nvPicPr>
          <p:cNvPr descr="El logotipo oficial del Proyecto GNU es un ñú y del núcleo Linux el pingüino Tux" id="141" name="Shape 141"/>
          <p:cNvPicPr preferRelativeResize="0"/>
          <p:nvPr/>
        </p:nvPicPr>
        <p:blipFill>
          <a:blip r:embed="rId3">
            <a:alphaModFix/>
          </a:blip>
          <a:stretch>
            <a:fillRect/>
          </a:stretch>
        </p:blipFill>
        <p:spPr>
          <a:xfrm>
            <a:off x="7002550" y="297437"/>
            <a:ext cx="1806500" cy="2050925"/>
          </a:xfrm>
          <a:prstGeom prst="rect">
            <a:avLst/>
          </a:prstGeom>
          <a:noFill/>
          <a:ln>
            <a:noFill/>
          </a:ln>
        </p:spPr>
      </p:pic>
      <p:pic>
        <p:nvPicPr>
          <p:cNvPr id="142" name="Shape 142"/>
          <p:cNvPicPr preferRelativeResize="0"/>
          <p:nvPr/>
        </p:nvPicPr>
        <p:blipFill>
          <a:blip r:embed="rId4">
            <a:alphaModFix/>
          </a:blip>
          <a:stretch>
            <a:fillRect/>
          </a:stretch>
        </p:blipFill>
        <p:spPr>
          <a:xfrm>
            <a:off x="5856450" y="2601148"/>
            <a:ext cx="2952600" cy="1662300"/>
          </a:xfrm>
          <a:prstGeom prst="flowChartAlternateProcess">
            <a:avLst/>
          </a:prstGeom>
          <a:noFill/>
          <a:ln>
            <a:noFill/>
          </a:ln>
        </p:spPr>
      </p:pic>
      <p:pic>
        <p:nvPicPr>
          <p:cNvPr descr="https://www.android.com/static/img/history/features/feature_donut_2.png" id="143" name="Shape 143"/>
          <p:cNvPicPr preferRelativeResize="0"/>
          <p:nvPr/>
        </p:nvPicPr>
        <p:blipFill>
          <a:blip r:embed="rId5">
            <a:alphaModFix/>
          </a:blip>
          <a:stretch>
            <a:fillRect/>
          </a:stretch>
        </p:blipFill>
        <p:spPr>
          <a:xfrm>
            <a:off x="5274725" y="297425"/>
            <a:ext cx="914851" cy="15706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Shape 27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76" name="Shape 276"/>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77" name="Shape 277"/>
          <p:cNvPicPr preferRelativeResize="0"/>
          <p:nvPr/>
        </p:nvPicPr>
        <p:blipFill>
          <a:blip r:embed="rId3">
            <a:alphaModFix/>
          </a:blip>
          <a:stretch>
            <a:fillRect/>
          </a:stretch>
        </p:blipFill>
        <p:spPr>
          <a:xfrm>
            <a:off x="0" y="81515"/>
            <a:ext cx="9144001" cy="498047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Shape 282"/>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83" name="Shape 283"/>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84" name="Shape 284"/>
          <p:cNvPicPr preferRelativeResize="0"/>
          <p:nvPr/>
        </p:nvPicPr>
        <p:blipFill>
          <a:blip r:embed="rId3">
            <a:alphaModFix/>
          </a:blip>
          <a:stretch>
            <a:fillRect/>
          </a:stretch>
        </p:blipFill>
        <p:spPr>
          <a:xfrm>
            <a:off x="882750" y="223625"/>
            <a:ext cx="7377024" cy="4697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Shape 28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Instalar/Quitar programas</a:t>
            </a:r>
            <a:endParaRPr/>
          </a:p>
        </p:txBody>
      </p:sp>
      <p:sp>
        <p:nvSpPr>
          <p:cNvPr id="290" name="Shape 290"/>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Cada distribución GNU/Linux suele tener uno o varios repositorios oficiales donde podemos obtener software gratuito y legal, con actualizaciones y parches de seguridad. Normalmente son paquetes que llevan asociados dependencias. Podemos instalar desde la terminal o desde algún gestor gráfico (Synaptic, GNOME Software Center,...)</a:t>
            </a:r>
            <a:endParaRPr/>
          </a:p>
          <a:p>
            <a:pPr indent="-311150" lvl="0" marL="457200" rtl="0">
              <a:spcBef>
                <a:spcPts val="1600"/>
              </a:spcBef>
              <a:spcAft>
                <a:spcPts val="0"/>
              </a:spcAft>
              <a:buSzPts val="1300"/>
              <a:buChar char="●"/>
            </a:pPr>
            <a:r>
              <a:rPr b="1" lang="es"/>
              <a:t>Paquetes DEB / apt</a:t>
            </a:r>
            <a:r>
              <a:rPr lang="es"/>
              <a:t>: [sudo] apt install PAQUETE</a:t>
            </a:r>
            <a:endParaRPr/>
          </a:p>
          <a:p>
            <a:pPr indent="-311150" lvl="0" marL="457200" rtl="0">
              <a:spcBef>
                <a:spcPts val="0"/>
              </a:spcBef>
              <a:spcAft>
                <a:spcPts val="0"/>
              </a:spcAft>
              <a:buSzPts val="1300"/>
              <a:buChar char="●"/>
            </a:pPr>
            <a:r>
              <a:rPr b="1" lang="es"/>
              <a:t>Paquetes RPM / zypper, yum:</a:t>
            </a:r>
            <a:r>
              <a:rPr lang="es"/>
              <a:t> [sudo] zypper install PAQUETE / [sudo] yum install PAQUETE</a:t>
            </a:r>
            <a:endParaRPr/>
          </a:p>
          <a:p>
            <a:pPr indent="-311150" lvl="0" marL="457200" rtl="0">
              <a:spcBef>
                <a:spcPts val="0"/>
              </a:spcBef>
              <a:spcAft>
                <a:spcPts val="0"/>
              </a:spcAft>
              <a:buSzPts val="1300"/>
              <a:buChar char="●"/>
            </a:pPr>
            <a:r>
              <a:rPr b="1" lang="es"/>
              <a:t>Paquetes TAR.XZ / pacman:</a:t>
            </a:r>
            <a:r>
              <a:rPr lang="es"/>
              <a:t> [sudo] pacman -S PAQUETE</a:t>
            </a:r>
            <a:endParaRPr/>
          </a:p>
          <a:p>
            <a:pPr indent="-311150" lvl="0" marL="457200">
              <a:spcBef>
                <a:spcPts val="0"/>
              </a:spcBef>
              <a:spcAft>
                <a:spcPts val="0"/>
              </a:spcAft>
              <a:buSzPts val="1300"/>
              <a:buChar char="●"/>
            </a:pPr>
            <a:r>
              <a:rPr b="1" lang="es"/>
              <a:t>Paquetes con código fuente (TAR.GZ, TAR.BZ2,...): </a:t>
            </a:r>
            <a:r>
              <a:rPr lang="es"/>
              <a:t>Sigue las instrucciones, suelen venir en el fichero README.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Shape 29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96" name="Shape 296"/>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97" name="Shape 297"/>
          <p:cNvPicPr preferRelativeResize="0"/>
          <p:nvPr/>
        </p:nvPicPr>
        <p:blipFill>
          <a:blip r:embed="rId3">
            <a:alphaModFix/>
          </a:blip>
          <a:stretch>
            <a:fillRect/>
          </a:stretch>
        </p:blipFill>
        <p:spPr>
          <a:xfrm>
            <a:off x="0" y="666459"/>
            <a:ext cx="9144000" cy="4477032"/>
          </a:xfrm>
          <a:prstGeom prst="rect">
            <a:avLst/>
          </a:prstGeom>
          <a:noFill/>
          <a:ln>
            <a:noFill/>
          </a:ln>
        </p:spPr>
      </p:pic>
      <p:sp>
        <p:nvSpPr>
          <p:cNvPr id="298" name="Shape 298"/>
          <p:cNvSpPr txBox="1"/>
          <p:nvPr/>
        </p:nvSpPr>
        <p:spPr>
          <a:xfrm>
            <a:off x="3056100" y="271675"/>
            <a:ext cx="3031800" cy="3834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sz="1800" u="sng">
                <a:solidFill>
                  <a:schemeClr val="hlink"/>
                </a:solidFill>
                <a:hlinkClick r:id="rId4"/>
              </a:rPr>
              <a:t>http://packages.ubuntu.com</a:t>
            </a:r>
            <a:endParaRPr sz="1800"/>
          </a:p>
          <a:p>
            <a:pPr indent="0" lvl="0" marL="0">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Shape 303"/>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04" name="Shape 30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305" name="Shape 305"/>
          <p:cNvPicPr preferRelativeResize="0"/>
          <p:nvPr/>
        </p:nvPicPr>
        <p:blipFill>
          <a:blip r:embed="rId3">
            <a:alphaModFix/>
          </a:blip>
          <a:stretch>
            <a:fillRect/>
          </a:stretch>
        </p:blipFill>
        <p:spPr>
          <a:xfrm>
            <a:off x="0" y="742351"/>
            <a:ext cx="9143999" cy="4401148"/>
          </a:xfrm>
          <a:prstGeom prst="rect">
            <a:avLst/>
          </a:prstGeom>
          <a:noFill/>
          <a:ln>
            <a:noFill/>
          </a:ln>
        </p:spPr>
      </p:pic>
      <p:sp>
        <p:nvSpPr>
          <p:cNvPr id="306" name="Shape 306"/>
          <p:cNvSpPr txBox="1"/>
          <p:nvPr/>
        </p:nvSpPr>
        <p:spPr>
          <a:xfrm>
            <a:off x="2640600" y="330475"/>
            <a:ext cx="3862800" cy="324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sz="1800" u="sng">
                <a:solidFill>
                  <a:schemeClr val="hlink"/>
                </a:solidFill>
                <a:hlinkClick r:id="rId4"/>
              </a:rPr>
              <a:t>https://www.archlinux.org/packages/</a:t>
            </a: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Shape 311"/>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12" name="Shape 312"/>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313" name="Shape 313"/>
          <p:cNvPicPr preferRelativeResize="0"/>
          <p:nvPr/>
        </p:nvPicPr>
        <p:blipFill>
          <a:blip r:embed="rId3">
            <a:alphaModFix/>
          </a:blip>
          <a:stretch>
            <a:fillRect/>
          </a:stretch>
        </p:blipFill>
        <p:spPr>
          <a:xfrm>
            <a:off x="182850" y="102850"/>
            <a:ext cx="8778298" cy="49378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Shape 31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Buscar ayuda</a:t>
            </a:r>
            <a:endParaRPr/>
          </a:p>
        </p:txBody>
      </p:sp>
      <p:sp>
        <p:nvSpPr>
          <p:cNvPr id="319" name="Shape 319"/>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Pero sin duda, lo mejor de GNU/Linux es su comunidad, que siempre te ayudará en tus dudas y problemas.</a:t>
            </a:r>
            <a:endParaRPr/>
          </a:p>
          <a:p>
            <a:pPr indent="-311150" lvl="0" marL="457200" rtl="0">
              <a:spcBef>
                <a:spcPts val="1600"/>
              </a:spcBef>
              <a:spcAft>
                <a:spcPts val="0"/>
              </a:spcAft>
              <a:buSzPts val="1300"/>
              <a:buChar char="●"/>
            </a:pPr>
            <a:r>
              <a:rPr b="1" lang="es"/>
              <a:t>San Google</a:t>
            </a:r>
            <a:r>
              <a:rPr lang="es"/>
              <a:t> (o </a:t>
            </a:r>
            <a:r>
              <a:rPr b="1" lang="es"/>
              <a:t>San Duckduckgo</a:t>
            </a:r>
            <a:r>
              <a:rPr lang="es"/>
              <a:t>)</a:t>
            </a:r>
            <a:endParaRPr/>
          </a:p>
          <a:p>
            <a:pPr indent="-311150" lvl="0" marL="457200" rtl="0">
              <a:spcBef>
                <a:spcPts val="0"/>
              </a:spcBef>
              <a:spcAft>
                <a:spcPts val="0"/>
              </a:spcAft>
              <a:buSzPts val="1300"/>
              <a:buChar char="●"/>
            </a:pPr>
            <a:r>
              <a:rPr b="1" lang="es"/>
              <a:t>Foros tipo pregunta/respuesta (AskUbuntu, Unix &amp; Linux)</a:t>
            </a:r>
            <a:endParaRPr b="1"/>
          </a:p>
          <a:p>
            <a:pPr indent="-311150" lvl="0" marL="457200" rtl="0">
              <a:spcBef>
                <a:spcPts val="0"/>
              </a:spcBef>
              <a:spcAft>
                <a:spcPts val="0"/>
              </a:spcAft>
              <a:buSzPts val="1300"/>
              <a:buChar char="●"/>
            </a:pPr>
            <a:r>
              <a:rPr b="1" lang="es"/>
              <a:t>Foros tipo hilo (Foros de Ubuntu, Foros de Arch Linux,...)</a:t>
            </a:r>
            <a:endParaRPr b="1"/>
          </a:p>
          <a:p>
            <a:pPr indent="-311150" lvl="0" marL="457200" rtl="0">
              <a:spcBef>
                <a:spcPts val="0"/>
              </a:spcBef>
              <a:spcAft>
                <a:spcPts val="0"/>
              </a:spcAft>
              <a:buSzPts val="1300"/>
              <a:buChar char="●"/>
            </a:pPr>
            <a:r>
              <a:rPr b="1" lang="es"/>
              <a:t>Telegram (grupos @Debian_es, @gentoo_es, @ubuntu_es, …)</a:t>
            </a:r>
            <a:endParaRPr b="1"/>
          </a:p>
          <a:p>
            <a:pPr indent="-311150" lvl="0" marL="457200" rtl="0">
              <a:spcBef>
                <a:spcPts val="0"/>
              </a:spcBef>
              <a:spcAft>
                <a:spcPts val="0"/>
              </a:spcAft>
              <a:buSzPts val="1300"/>
              <a:buChar char="●"/>
            </a:pPr>
            <a:r>
              <a:rPr b="1" lang="es"/>
              <a:t>GUI (¡pregúntanos las dudas que tengas!)</a:t>
            </a:r>
            <a:endParaRPr b="1"/>
          </a:p>
          <a:p>
            <a:pPr indent="-311150" lvl="0" marL="457200" rtl="0">
              <a:spcBef>
                <a:spcPts val="0"/>
              </a:spcBef>
              <a:spcAft>
                <a:spcPts val="0"/>
              </a:spcAft>
              <a:buSzPts val="1300"/>
              <a:buChar char="●"/>
            </a:pPr>
            <a:r>
              <a:rPr b="1" lang="es"/>
              <a:t>IRC (solo para los amantes de la vieja escuela)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Shape 32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25" name="Shape 325"/>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326" name="Shape 326"/>
          <p:cNvPicPr preferRelativeResize="0"/>
          <p:nvPr/>
        </p:nvPicPr>
        <p:blipFill>
          <a:blip r:embed="rId3">
            <a:alphaModFix/>
          </a:blip>
          <a:stretch>
            <a:fillRect/>
          </a:stretch>
        </p:blipFill>
        <p:spPr>
          <a:xfrm>
            <a:off x="48058" y="0"/>
            <a:ext cx="9047885"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Shape 331"/>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32" name="Shape 332"/>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333" name="Shape 333"/>
          <p:cNvPicPr preferRelativeResize="0"/>
          <p:nvPr/>
        </p:nvPicPr>
        <p:blipFill>
          <a:blip r:embed="rId3">
            <a:alphaModFix/>
          </a:blip>
          <a:stretch>
            <a:fillRect/>
          </a:stretch>
        </p:blipFill>
        <p:spPr>
          <a:xfrm>
            <a:off x="0" y="326511"/>
            <a:ext cx="9144001" cy="449047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Shape 33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FAQs</a:t>
            </a:r>
            <a:endParaRPr/>
          </a:p>
        </p:txBody>
      </p:sp>
      <p:sp>
        <p:nvSpPr>
          <p:cNvPr id="339" name="Shape 339"/>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s"/>
              <a:t>¿Puedo tener instalado Windows y GNU/Linux a la vez?</a:t>
            </a:r>
            <a:r>
              <a:rPr lang="es"/>
              <a:t> </a:t>
            </a:r>
            <a:r>
              <a:rPr i="1" lang="es"/>
              <a:t>Sí, de hecho no es complicado y mucha gente lo tiene así por si necesita Windows en algún momento.</a:t>
            </a:r>
            <a:endParaRPr i="1"/>
          </a:p>
          <a:p>
            <a:pPr indent="0" lvl="0" marL="0">
              <a:spcBef>
                <a:spcPts val="1600"/>
              </a:spcBef>
              <a:spcAft>
                <a:spcPts val="0"/>
              </a:spcAft>
              <a:buNone/>
            </a:pPr>
            <a:r>
              <a:rPr b="1" lang="es"/>
              <a:t>¿Podré jugar a mis juegos de PC en Linux? </a:t>
            </a:r>
            <a:r>
              <a:rPr i="1" lang="es"/>
              <a:t>Depende, en GNU/Linux tenemos Steam y muchos juegos (sobre todo los juegos indies) son 100% compatibles. No obstante algunos Triple A no funcionarán</a:t>
            </a:r>
            <a:endParaRPr/>
          </a:p>
          <a:p>
            <a:pPr indent="0" lvl="0" marL="0">
              <a:spcBef>
                <a:spcPts val="1600"/>
              </a:spcBef>
              <a:spcAft>
                <a:spcPts val="0"/>
              </a:spcAft>
              <a:buNone/>
            </a:pPr>
            <a:r>
              <a:rPr b="1" lang="es"/>
              <a:t>Microsoft tiene ahora el Windows Subsystem for Linux en Windows 10, ¿eso me vale? </a:t>
            </a:r>
            <a:r>
              <a:rPr i="1" lang="es"/>
              <a:t>No, instala un Linux de verdad. Windows Subsystem for Linux te podrá hacer la vida más fácil en Windows, pero no es igual.</a:t>
            </a:r>
            <a:endParaRPr/>
          </a:p>
          <a:p>
            <a:pPr indent="0" lvl="0" marL="0">
              <a:spcBef>
                <a:spcPts val="1600"/>
              </a:spcBef>
              <a:spcAft>
                <a:spcPts val="1600"/>
              </a:spcAft>
              <a:buNone/>
            </a:pPr>
            <a:r>
              <a:rPr b="1" lang="es"/>
              <a:t>He oído que Linux es comunismo pero yo soy neoliberal, ¿es compatible? </a:t>
            </a:r>
            <a:r>
              <a:rPr i="1" lang="es"/>
              <a:t>Usar GNU/Linux no representa ninguna ideología política, respeta tu libertad personal. Puedes usarlo para fines 100% capitalistas como por ejemplo, servidor del NASDAQ.</a:t>
            </a:r>
            <a:endParaRPr i="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0" st="0"/>
                                            </p:txEl>
                                          </p:spTgt>
                                        </p:tgtEl>
                                        <p:attrNameLst>
                                          <p:attrName>style.visibility</p:attrName>
                                        </p:attrNameLst>
                                      </p:cBhvr>
                                      <p:to>
                                        <p:strVal val="visible"/>
                                      </p:to>
                                    </p:set>
                                    <p:animEffect filter="fade" transition="in">
                                      <p:cBhvr>
                                        <p:cTn dur="1000"/>
                                        <p:tgtEl>
                                          <p:spTgt spid="3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1" st="1"/>
                                            </p:txEl>
                                          </p:spTgt>
                                        </p:tgtEl>
                                        <p:attrNameLst>
                                          <p:attrName>style.visibility</p:attrName>
                                        </p:attrNameLst>
                                      </p:cBhvr>
                                      <p:to>
                                        <p:strVal val="visible"/>
                                      </p:to>
                                    </p:set>
                                    <p:animEffect filter="fade" transition="in">
                                      <p:cBhvr>
                                        <p:cTn dur="1000"/>
                                        <p:tgtEl>
                                          <p:spTgt spid="3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2" st="2"/>
                                            </p:txEl>
                                          </p:spTgt>
                                        </p:tgtEl>
                                        <p:attrNameLst>
                                          <p:attrName>style.visibility</p:attrName>
                                        </p:attrNameLst>
                                      </p:cBhvr>
                                      <p:to>
                                        <p:strVal val="visible"/>
                                      </p:to>
                                    </p:set>
                                    <p:animEffect filter="fade" transition="in">
                                      <p:cBhvr>
                                        <p:cTn dur="1000"/>
                                        <p:tgtEl>
                                          <p:spTgt spid="3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3" st="3"/>
                                            </p:txEl>
                                          </p:spTgt>
                                        </p:tgtEl>
                                        <p:attrNameLst>
                                          <p:attrName>style.visibility</p:attrName>
                                        </p:attrNameLst>
                                      </p:cBhvr>
                                      <p:to>
                                        <p:strVal val="visible"/>
                                      </p:to>
                                    </p:set>
                                    <p:animEffect filter="fade" transition="in">
                                      <p:cBhvr>
                                        <p:cTn dur="1000"/>
                                        <p:tgtEl>
                                          <p:spTgt spid="33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Shape 14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El kernel Linux hoy; en todas partes</a:t>
            </a:r>
            <a:endParaRPr/>
          </a:p>
        </p:txBody>
      </p:sp>
      <p:sp>
        <p:nvSpPr>
          <p:cNvPr descr="While Linux is running our phones, friend requests, tweets, financial trades, ATMs and more, most of us don't know how it's actually built. This short video takes you inside the process by which the largest collaborative development project in the history of computing is organized. Based on the annual report &quot;Who Writes Linux,&quot; this is a powerful and inspiring story of how Linux has become a community-driven phenomenon. More information about Linux and The Linux Foundation can be found at http://www.linuxfoundation.org and http://www.linux.com" id="149" name="Shape 149" title="How Linux is Built">
            <a:hlinkClick r:id="rId3"/>
          </p:cNvPr>
          <p:cNvSpPr/>
          <p:nvPr/>
        </p:nvSpPr>
        <p:spPr>
          <a:xfrm>
            <a:off x="2014675" y="1500225"/>
            <a:ext cx="4572000" cy="3429000"/>
          </a:xfrm>
          <a:prstGeom prst="rect">
            <a:avLst/>
          </a:prstGeom>
          <a:blipFill>
            <a:blip r:embed="rId4">
              <a:alphaModFix/>
            </a:blip>
            <a:stretch>
              <a:fillRect/>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Shape 34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45" name="Shape 345"/>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descr="2000x2000-bigfailure-def-1800px.jpg" id="346" name="Shape 346"/>
          <p:cNvPicPr preferRelativeResize="0"/>
          <p:nvPr/>
        </p:nvPicPr>
        <p:blipFill>
          <a:blip r:embed="rId3">
            <a:alphaModFix/>
          </a:blip>
          <a:stretch>
            <a:fillRect/>
          </a:stretch>
        </p:blipFill>
        <p:spPr>
          <a:xfrm>
            <a:off x="0" y="-130463"/>
            <a:ext cx="9144000" cy="6690380"/>
          </a:xfrm>
          <a:prstGeom prst="rect">
            <a:avLst/>
          </a:prstGeom>
          <a:noFill/>
          <a:ln>
            <a:noFill/>
          </a:ln>
        </p:spPr>
      </p:pic>
      <p:sp>
        <p:nvSpPr>
          <p:cNvPr id="347" name="Shape 347"/>
          <p:cNvSpPr txBox="1"/>
          <p:nvPr/>
        </p:nvSpPr>
        <p:spPr>
          <a:xfrm>
            <a:off x="306025" y="588500"/>
            <a:ext cx="5037600" cy="954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i="1" lang="es" sz="2400">
                <a:solidFill>
                  <a:srgbClr val="FFFFFF"/>
                </a:solidFill>
                <a:latin typeface="Calibri"/>
                <a:ea typeface="Calibri"/>
                <a:cs typeface="Calibri"/>
                <a:sym typeface="Calibri"/>
              </a:rPr>
              <a:t>No puedes dominar algo hasta que no</a:t>
            </a:r>
            <a:endParaRPr i="1" sz="2400">
              <a:solidFill>
                <a:srgbClr val="FFFFFF"/>
              </a:solidFill>
              <a:latin typeface="Calibri"/>
              <a:ea typeface="Calibri"/>
              <a:cs typeface="Calibri"/>
              <a:sym typeface="Calibri"/>
            </a:endParaRPr>
          </a:p>
          <a:p>
            <a:pPr indent="0" lvl="0" marL="0">
              <a:spcBef>
                <a:spcPts val="0"/>
              </a:spcBef>
              <a:spcAft>
                <a:spcPts val="0"/>
              </a:spcAft>
              <a:buNone/>
            </a:pPr>
            <a:r>
              <a:rPr i="1" lang="es" sz="2400">
                <a:solidFill>
                  <a:srgbClr val="FFFFFF"/>
                </a:solidFill>
                <a:latin typeface="Calibri"/>
                <a:ea typeface="Calibri"/>
                <a:cs typeface="Calibri"/>
                <a:sym typeface="Calibri"/>
              </a:rPr>
              <a:t> te hayas peleado con ello</a:t>
            </a:r>
            <a:endParaRPr i="1" sz="2400">
              <a:solidFill>
                <a:srgbClr val="FFFFFF"/>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Shape 352"/>
          <p:cNvSpPr txBox="1"/>
          <p:nvPr>
            <p:ph type="title"/>
          </p:nvPr>
        </p:nvSpPr>
        <p:spPr>
          <a:xfrm>
            <a:off x="4566775" y="751400"/>
            <a:ext cx="4354800" cy="3297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Cualquier tecnología lo suficientemente avanzada es indistinguible de la magia</a:t>
            </a:r>
            <a:endParaRPr/>
          </a:p>
          <a:p>
            <a:pPr indent="0" lvl="0" marL="0">
              <a:spcBef>
                <a:spcPts val="0"/>
              </a:spcBef>
              <a:spcAft>
                <a:spcPts val="0"/>
              </a:spcAft>
              <a:buNone/>
            </a:pPr>
            <a:r>
              <a:rPr lang="es"/>
              <a:t>	</a:t>
            </a:r>
            <a:r>
              <a:rPr i="1" lang="es"/>
              <a:t>Sir Arthur C. Clarke</a:t>
            </a:r>
            <a:endParaRPr i="1"/>
          </a:p>
        </p:txBody>
      </p:sp>
      <p:pic>
        <p:nvPicPr>
          <p:cNvPr descr="File:Clarke sm.jpg - Wikimedia Commons" id="353" name="Shape 353"/>
          <p:cNvPicPr preferRelativeResize="0"/>
          <p:nvPr/>
        </p:nvPicPr>
        <p:blipFill>
          <a:blip r:embed="rId3">
            <a:alphaModFix/>
          </a:blip>
          <a:stretch>
            <a:fillRect/>
          </a:stretch>
        </p:blipFill>
        <p:spPr>
          <a:xfrm>
            <a:off x="218875" y="530450"/>
            <a:ext cx="4179000" cy="4179000"/>
          </a:xfrm>
          <a:prstGeom prst="dodecagon">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Shape 358"/>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s"/>
              <a:t>¡Muchas gracias por venir!</a:t>
            </a:r>
            <a:endParaRPr/>
          </a:p>
        </p:txBody>
      </p:sp>
      <p:sp>
        <p:nvSpPr>
          <p:cNvPr id="359" name="Shape 359"/>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GUI - </a:t>
            </a:r>
            <a:r>
              <a:rPr lang="es" u="sng">
                <a:solidFill>
                  <a:schemeClr val="hlink"/>
                </a:solidFill>
                <a:hlinkClick r:id="rId3"/>
              </a:rPr>
              <a:t>http://gui.uva.es</a:t>
            </a:r>
            <a:endParaRPr/>
          </a:p>
          <a:p>
            <a:pPr indent="0" lvl="0" marL="0">
              <a:spcBef>
                <a:spcPts val="0"/>
              </a:spcBef>
              <a:spcAft>
                <a:spcPts val="0"/>
              </a:spcAft>
              <a:buNone/>
            </a:pPr>
            <a:r>
              <a:rPr lang="es"/>
              <a:t>Adrián Arroyo Calle - @aarroyoca - https://blog.adrianistan.eu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Shape 15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Orígenes</a:t>
            </a:r>
            <a:endParaRPr/>
          </a:p>
        </p:txBody>
      </p:sp>
      <p:sp>
        <p:nvSpPr>
          <p:cNvPr id="155" name="Shape 155"/>
          <p:cNvSpPr txBox="1"/>
          <p:nvPr>
            <p:ph idx="1" type="body"/>
          </p:nvPr>
        </p:nvSpPr>
        <p:spPr>
          <a:xfrm>
            <a:off x="819150" y="1435950"/>
            <a:ext cx="4416600" cy="300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UNIX nace en 1969, en Bell Labs, siendo otro invento de los creadores del lenguaje C.</a:t>
            </a:r>
            <a:endParaRPr/>
          </a:p>
          <a:p>
            <a:pPr indent="0" lvl="0" marL="0">
              <a:spcBef>
                <a:spcPts val="1600"/>
              </a:spcBef>
              <a:spcAft>
                <a:spcPts val="0"/>
              </a:spcAft>
              <a:buNone/>
            </a:pPr>
            <a:r>
              <a:rPr lang="es"/>
              <a:t>En 1985 nace la FSF y el proyecto GNU (GNU is Not Unix) gracias a Richard Stallman.</a:t>
            </a:r>
            <a:endParaRPr/>
          </a:p>
          <a:p>
            <a:pPr indent="0" lvl="0" marL="0">
              <a:spcBef>
                <a:spcPts val="1600"/>
              </a:spcBef>
              <a:spcAft>
                <a:spcPts val="0"/>
              </a:spcAft>
              <a:buNone/>
            </a:pPr>
            <a:r>
              <a:rPr lang="es"/>
              <a:t>Licencia GPL, una licencia que respeta las libertades del usuario.</a:t>
            </a:r>
            <a:endParaRPr/>
          </a:p>
          <a:p>
            <a:pPr indent="0" lvl="0" marL="0">
              <a:spcBef>
                <a:spcPts val="1600"/>
              </a:spcBef>
              <a:spcAft>
                <a:spcPts val="0"/>
              </a:spcAft>
              <a:buNone/>
            </a:pPr>
            <a:r>
              <a:rPr lang="es"/>
              <a:t>En 1991, Linus Torvalds empieza a desarrollar Linux por hobby, bajo licencia GPL. El proyecto GNU necesitaba un kernel.</a:t>
            </a:r>
            <a:endParaRPr/>
          </a:p>
          <a:p>
            <a:pPr indent="0" lvl="0" marL="0">
              <a:spcBef>
                <a:spcPts val="1600"/>
              </a:spcBef>
              <a:spcAft>
                <a:spcPts val="1600"/>
              </a:spcAft>
              <a:buNone/>
            </a:pPr>
            <a:r>
              <a:rPr lang="es"/>
              <a:t>La combinación del kernel Linux y el resto del proyecto GNU da lugar a un sistema operativo completo: GNU/Linux</a:t>
            </a:r>
            <a:endParaRPr/>
          </a:p>
        </p:txBody>
      </p:sp>
      <p:pic>
        <p:nvPicPr>
          <p:cNvPr id="156" name="Shape 156"/>
          <p:cNvPicPr preferRelativeResize="0"/>
          <p:nvPr/>
        </p:nvPicPr>
        <p:blipFill>
          <a:blip r:embed="rId3">
            <a:alphaModFix/>
          </a:blip>
          <a:stretch>
            <a:fillRect/>
          </a:stretch>
        </p:blipFill>
        <p:spPr>
          <a:xfrm>
            <a:off x="5844950" y="4162425"/>
            <a:ext cx="2381250" cy="276225"/>
          </a:xfrm>
          <a:prstGeom prst="rect">
            <a:avLst/>
          </a:prstGeom>
          <a:noFill/>
          <a:ln>
            <a:noFill/>
          </a:ln>
        </p:spPr>
      </p:pic>
      <p:pic>
        <p:nvPicPr>
          <p:cNvPr id="157" name="Shape 157"/>
          <p:cNvPicPr preferRelativeResize="0"/>
          <p:nvPr/>
        </p:nvPicPr>
        <p:blipFill>
          <a:blip r:embed="rId4">
            <a:alphaModFix/>
          </a:blip>
          <a:stretch>
            <a:fillRect/>
          </a:stretch>
        </p:blipFill>
        <p:spPr>
          <a:xfrm>
            <a:off x="4813950" y="226775"/>
            <a:ext cx="4126799" cy="2316975"/>
          </a:xfrm>
          <a:prstGeom prst="rect">
            <a:avLst/>
          </a:prstGeom>
          <a:noFill/>
          <a:ln>
            <a:noFill/>
          </a:ln>
        </p:spPr>
      </p:pic>
      <p:sp>
        <p:nvSpPr>
          <p:cNvPr id="158" name="Shape 158"/>
          <p:cNvSpPr txBox="1"/>
          <p:nvPr/>
        </p:nvSpPr>
        <p:spPr>
          <a:xfrm>
            <a:off x="4931650" y="2683575"/>
            <a:ext cx="3919500" cy="276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i="1" lang="es">
                <a:latin typeface="Calibri"/>
                <a:ea typeface="Calibri"/>
                <a:cs typeface="Calibri"/>
                <a:sym typeface="Calibri"/>
              </a:rPr>
              <a:t>Linus Torvalds comentando los drivers de NVidia</a:t>
            </a:r>
            <a:endParaRPr i="1">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Shape 163"/>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Los otros UNIX-like</a:t>
            </a:r>
            <a:endParaRPr/>
          </a:p>
        </p:txBody>
      </p:sp>
      <p:sp>
        <p:nvSpPr>
          <p:cNvPr id="164" name="Shape 164"/>
          <p:cNvSpPr txBox="1"/>
          <p:nvPr>
            <p:ph idx="1" type="body"/>
          </p:nvPr>
        </p:nvSpPr>
        <p:spPr>
          <a:xfrm>
            <a:off x="819150" y="1800200"/>
            <a:ext cx="7505700" cy="2638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Aunque de menor importancia, GNU/Linux no es el único sistema operativo UNIX-like que existe actualmente.</a:t>
            </a:r>
            <a:endParaRPr/>
          </a:p>
          <a:p>
            <a:pPr indent="-311150" lvl="0" marL="457200" rtl="0">
              <a:spcBef>
                <a:spcPts val="1600"/>
              </a:spcBef>
              <a:spcAft>
                <a:spcPts val="0"/>
              </a:spcAft>
              <a:buSzPts val="1300"/>
              <a:buChar char="●"/>
            </a:pPr>
            <a:r>
              <a:rPr b="1" lang="es"/>
              <a:t>Familia BSD:</a:t>
            </a:r>
            <a:r>
              <a:rPr lang="es"/>
              <a:t> FreeBSD, NetBSD, OpenBSD, MirBSD, ArchBSD</a:t>
            </a:r>
            <a:endParaRPr/>
          </a:p>
          <a:p>
            <a:pPr indent="-311150" lvl="0" marL="457200" rtl="0">
              <a:spcBef>
                <a:spcPts val="0"/>
              </a:spcBef>
              <a:spcAft>
                <a:spcPts val="0"/>
              </a:spcAft>
              <a:buSzPts val="1300"/>
              <a:buChar char="●"/>
            </a:pPr>
            <a:r>
              <a:rPr b="1" lang="es"/>
              <a:t>MINIX</a:t>
            </a:r>
            <a:endParaRPr b="1"/>
          </a:p>
          <a:p>
            <a:pPr indent="-311150" lvl="0" marL="457200" rtl="0">
              <a:spcBef>
                <a:spcPts val="0"/>
              </a:spcBef>
              <a:spcAft>
                <a:spcPts val="0"/>
              </a:spcAft>
              <a:buSzPts val="1300"/>
              <a:buChar char="●"/>
            </a:pPr>
            <a:r>
              <a:rPr b="1" lang="es"/>
              <a:t>Solaris</a:t>
            </a:r>
            <a:r>
              <a:rPr lang="es"/>
              <a:t>: Solaris 10, Solaris 11, OpenSolaris, OpenIndiana, SmartOS</a:t>
            </a:r>
            <a:endParaRPr/>
          </a:p>
          <a:p>
            <a:pPr indent="-311150" lvl="0" marL="457200" rtl="0">
              <a:spcBef>
                <a:spcPts val="0"/>
              </a:spcBef>
              <a:spcAft>
                <a:spcPts val="0"/>
              </a:spcAft>
              <a:buSzPts val="1300"/>
              <a:buChar char="●"/>
            </a:pPr>
            <a:r>
              <a:rPr b="1" lang="es"/>
              <a:t>macOS</a:t>
            </a:r>
            <a:r>
              <a:rPr lang="es"/>
              <a:t>: macOS, iOS</a:t>
            </a:r>
            <a:endParaRPr/>
          </a:p>
          <a:p>
            <a:pPr indent="-311150" lvl="0" marL="457200" rtl="0">
              <a:spcBef>
                <a:spcPts val="0"/>
              </a:spcBef>
              <a:spcAft>
                <a:spcPts val="0"/>
              </a:spcAft>
              <a:buSzPts val="1300"/>
              <a:buChar char="●"/>
            </a:pPr>
            <a:r>
              <a:rPr b="1" lang="es"/>
              <a:t>IBM AIX</a:t>
            </a:r>
            <a:endParaRPr b="1"/>
          </a:p>
          <a:p>
            <a:pPr indent="-311150" lvl="0" marL="457200" rtl="0">
              <a:spcBef>
                <a:spcPts val="0"/>
              </a:spcBef>
              <a:spcAft>
                <a:spcPts val="0"/>
              </a:spcAft>
              <a:buSzPts val="1300"/>
              <a:buChar char="●"/>
            </a:pPr>
            <a:r>
              <a:rPr b="1" lang="es"/>
              <a:t>HP-UX</a:t>
            </a:r>
            <a:endParaRPr b="1"/>
          </a:p>
          <a:p>
            <a:pPr indent="-311150" lvl="0" marL="457200" rtl="0">
              <a:spcBef>
                <a:spcPts val="0"/>
              </a:spcBef>
              <a:spcAft>
                <a:spcPts val="0"/>
              </a:spcAft>
              <a:buSzPts val="1300"/>
              <a:buChar char="●"/>
            </a:pPr>
            <a:r>
              <a:rPr b="1" lang="es"/>
              <a:t>Plan 9</a:t>
            </a:r>
            <a:endParaRPr b="1"/>
          </a:p>
          <a:p>
            <a:pPr indent="-311150" lvl="0" marL="457200" rtl="0">
              <a:spcBef>
                <a:spcPts val="0"/>
              </a:spcBef>
              <a:spcAft>
                <a:spcPts val="0"/>
              </a:spcAft>
              <a:buSzPts val="1300"/>
              <a:buChar char="●"/>
            </a:pPr>
            <a:r>
              <a:rPr b="1" lang="es"/>
              <a:t>UnixWare</a:t>
            </a:r>
            <a:endParaRPr b="1"/>
          </a:p>
          <a:p>
            <a:pPr indent="-311150" lvl="0" marL="457200" rtl="0">
              <a:spcBef>
                <a:spcPts val="0"/>
              </a:spcBef>
              <a:spcAft>
                <a:spcPts val="0"/>
              </a:spcAft>
              <a:buSzPts val="1300"/>
              <a:buChar char="●"/>
            </a:pPr>
            <a:r>
              <a:rPr b="1" lang="es"/>
              <a:t>En desarrollo: </a:t>
            </a:r>
            <a:r>
              <a:rPr lang="es"/>
              <a:t>GNU/Hurd</a:t>
            </a:r>
            <a:endParaRPr baseline="30000"/>
          </a:p>
          <a:p>
            <a:pPr indent="-311150" lvl="0" marL="457200">
              <a:spcBef>
                <a:spcPts val="0"/>
              </a:spcBef>
              <a:spcAft>
                <a:spcPts val="0"/>
              </a:spcAft>
              <a:buSzPts val="1300"/>
              <a:buChar char="●"/>
            </a:pPr>
            <a:r>
              <a:rPr b="1" lang="es"/>
              <a:t>Extintos: </a:t>
            </a:r>
            <a:r>
              <a:rPr lang="es"/>
              <a:t>Xenix, Tru64, IRIX, UNIX System V</a:t>
            </a:r>
            <a:endParaRPr/>
          </a:p>
        </p:txBody>
      </p:sp>
      <p:pic>
        <p:nvPicPr>
          <p:cNvPr id="165" name="Shape 165"/>
          <p:cNvPicPr preferRelativeResize="0"/>
          <p:nvPr/>
        </p:nvPicPr>
        <p:blipFill>
          <a:blip r:embed="rId3">
            <a:alphaModFix/>
          </a:blip>
          <a:stretch>
            <a:fillRect/>
          </a:stretch>
        </p:blipFill>
        <p:spPr>
          <a:xfrm>
            <a:off x="4502250" y="270700"/>
            <a:ext cx="1263175" cy="1263175"/>
          </a:xfrm>
          <a:prstGeom prst="rect">
            <a:avLst/>
          </a:prstGeom>
          <a:noFill/>
          <a:ln>
            <a:noFill/>
          </a:ln>
        </p:spPr>
      </p:pic>
      <p:pic>
        <p:nvPicPr>
          <p:cNvPr descr="https://upload.wikimedia.org/wikipedia/en/thumb/3/3b/Solaris_OS_logo.svg/1280px-Solaris_OS_logo.svg.png" id="166" name="Shape 166"/>
          <p:cNvPicPr preferRelativeResize="0"/>
          <p:nvPr/>
        </p:nvPicPr>
        <p:blipFill>
          <a:blip r:embed="rId4">
            <a:alphaModFix/>
          </a:blip>
          <a:stretch>
            <a:fillRect/>
          </a:stretch>
        </p:blipFill>
        <p:spPr>
          <a:xfrm>
            <a:off x="6278350" y="529800"/>
            <a:ext cx="2046499" cy="1004075"/>
          </a:xfrm>
          <a:prstGeom prst="rect">
            <a:avLst/>
          </a:prstGeom>
          <a:noFill/>
          <a:ln>
            <a:noFill/>
          </a:ln>
        </p:spPr>
      </p:pic>
      <p:pic>
        <p:nvPicPr>
          <p:cNvPr id="167" name="Shape 167"/>
          <p:cNvPicPr preferRelativeResize="0"/>
          <p:nvPr/>
        </p:nvPicPr>
        <p:blipFill>
          <a:blip r:embed="rId5">
            <a:alphaModFix/>
          </a:blip>
          <a:stretch>
            <a:fillRect/>
          </a:stretch>
        </p:blipFill>
        <p:spPr>
          <a:xfrm>
            <a:off x="6278350" y="2631950"/>
            <a:ext cx="2406051" cy="1263175"/>
          </a:xfrm>
          <a:prstGeom prst="rect">
            <a:avLst/>
          </a:prstGeom>
          <a:noFill/>
          <a:ln>
            <a:noFill/>
          </a:ln>
        </p:spPr>
      </p:pic>
      <p:pic>
        <p:nvPicPr>
          <p:cNvPr id="168" name="Shape 168"/>
          <p:cNvPicPr preferRelativeResize="0"/>
          <p:nvPr/>
        </p:nvPicPr>
        <p:blipFill>
          <a:blip r:embed="rId6">
            <a:alphaModFix/>
          </a:blip>
          <a:stretch>
            <a:fillRect/>
          </a:stretch>
        </p:blipFill>
        <p:spPr>
          <a:xfrm>
            <a:off x="4931650" y="3442800"/>
            <a:ext cx="1134650" cy="13116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Shape 173"/>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Software libre</a:t>
            </a:r>
            <a:endParaRPr/>
          </a:p>
        </p:txBody>
      </p:sp>
      <p:sp>
        <p:nvSpPr>
          <p:cNvPr id="174" name="Shape 17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El software libre se basa en 4 libertades, recogidas en la licencia GPL y sus derivadas</a:t>
            </a:r>
            <a:endParaRPr/>
          </a:p>
          <a:p>
            <a:pPr indent="-311150" lvl="0" marL="457200" rtl="0">
              <a:spcBef>
                <a:spcPts val="1600"/>
              </a:spcBef>
              <a:spcAft>
                <a:spcPts val="0"/>
              </a:spcAft>
              <a:buSzPts val="1300"/>
              <a:buAutoNum type="arabicPeriod"/>
            </a:pPr>
            <a:r>
              <a:rPr b="1" lang="es"/>
              <a:t>Usar</a:t>
            </a:r>
            <a:r>
              <a:rPr lang="es"/>
              <a:t> el programa para lo que se quiera, sin restricciones</a:t>
            </a:r>
            <a:endParaRPr/>
          </a:p>
          <a:p>
            <a:pPr indent="-311150" lvl="0" marL="457200" rtl="0">
              <a:spcBef>
                <a:spcPts val="0"/>
              </a:spcBef>
              <a:spcAft>
                <a:spcPts val="0"/>
              </a:spcAft>
              <a:buSzPts val="1300"/>
              <a:buAutoNum type="arabicPeriod"/>
            </a:pPr>
            <a:r>
              <a:rPr b="1" lang="es"/>
              <a:t>Analizar</a:t>
            </a:r>
            <a:r>
              <a:rPr lang="es"/>
              <a:t> el programa y usar los conocimientos obtenidos</a:t>
            </a:r>
            <a:endParaRPr/>
          </a:p>
          <a:p>
            <a:pPr indent="-311150" lvl="0" marL="457200" rtl="0">
              <a:spcBef>
                <a:spcPts val="0"/>
              </a:spcBef>
              <a:spcAft>
                <a:spcPts val="0"/>
              </a:spcAft>
              <a:buSzPts val="1300"/>
              <a:buAutoNum type="arabicPeriod"/>
            </a:pPr>
            <a:r>
              <a:rPr b="1" lang="es"/>
              <a:t>Compartir</a:t>
            </a:r>
            <a:r>
              <a:rPr lang="es"/>
              <a:t> el programa con quien se quiera</a:t>
            </a:r>
            <a:endParaRPr/>
          </a:p>
          <a:p>
            <a:pPr indent="-311150" lvl="0" marL="457200">
              <a:spcBef>
                <a:spcPts val="0"/>
              </a:spcBef>
              <a:spcAft>
                <a:spcPts val="0"/>
              </a:spcAft>
              <a:buSzPts val="1300"/>
              <a:buAutoNum type="arabicPeriod"/>
            </a:pPr>
            <a:r>
              <a:rPr b="1" lang="es"/>
              <a:t>Mejorar</a:t>
            </a:r>
            <a:r>
              <a:rPr lang="es"/>
              <a:t> y modificar el programa y publicar los cambios</a:t>
            </a:r>
            <a:endParaRPr/>
          </a:p>
          <a:p>
            <a:pPr indent="0" lvl="0" marL="0">
              <a:spcBef>
                <a:spcPts val="1600"/>
              </a:spcBef>
              <a:spcAft>
                <a:spcPts val="0"/>
              </a:spcAft>
              <a:buNone/>
            </a:pPr>
            <a:r>
              <a:t/>
            </a:r>
            <a:endParaRPr/>
          </a:p>
          <a:p>
            <a:pPr indent="0" lvl="0" marL="0">
              <a:spcBef>
                <a:spcPts val="1600"/>
              </a:spcBef>
              <a:spcAft>
                <a:spcPts val="0"/>
              </a:spcAft>
              <a:buNone/>
            </a:pPr>
            <a:r>
              <a:rPr lang="es"/>
              <a:t>Los programas privativos no preservan estas libertades y el usuario se ve perjudicado.</a:t>
            </a:r>
            <a:endParaRPr/>
          </a:p>
          <a:p>
            <a:pPr indent="0" lvl="0" marL="0">
              <a:spcBef>
                <a:spcPts val="1600"/>
              </a:spcBef>
              <a:spcAft>
                <a:spcPts val="1600"/>
              </a:spcAft>
              <a:buNone/>
            </a:pPr>
            <a:r>
              <a:t/>
            </a:r>
            <a:endParaRPr/>
          </a:p>
        </p:txBody>
      </p:sp>
      <p:pic>
        <p:nvPicPr>
          <p:cNvPr descr="File:Richard Stallman by Anders Brenna 03.jpg - Wikimedia Commons" id="175" name="Shape 175"/>
          <p:cNvPicPr preferRelativeResize="0"/>
          <p:nvPr/>
        </p:nvPicPr>
        <p:blipFill rotWithShape="1">
          <a:blip r:embed="rId3">
            <a:alphaModFix/>
          </a:blip>
          <a:srcRect b="0" l="26651" r="15282" t="0"/>
          <a:stretch/>
        </p:blipFill>
        <p:spPr>
          <a:xfrm>
            <a:off x="6628450" y="110675"/>
            <a:ext cx="2389772" cy="2743650"/>
          </a:xfrm>
          <a:prstGeom prst="rect">
            <a:avLst/>
          </a:prstGeom>
          <a:noFill/>
          <a:ln>
            <a:noFill/>
          </a:ln>
        </p:spPr>
      </p:pic>
      <p:sp>
        <p:nvSpPr>
          <p:cNvPr id="176" name="Shape 176"/>
          <p:cNvSpPr txBox="1"/>
          <p:nvPr/>
        </p:nvSpPr>
        <p:spPr>
          <a:xfrm>
            <a:off x="6638300" y="2989575"/>
            <a:ext cx="2318700" cy="270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a:latin typeface="Calibri"/>
                <a:ea typeface="Calibri"/>
                <a:cs typeface="Calibri"/>
                <a:sym typeface="Calibri"/>
              </a:rPr>
              <a:t>Ciertas personas consideran a Stallman el salvador de nuestra era</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Shape 181"/>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La catedral y el bazar</a:t>
            </a:r>
            <a:endParaRPr/>
          </a:p>
        </p:txBody>
      </p:sp>
      <p:sp>
        <p:nvSpPr>
          <p:cNvPr id="182" name="Shape 182"/>
          <p:cNvSpPr txBox="1"/>
          <p:nvPr>
            <p:ph idx="1" type="body"/>
          </p:nvPr>
        </p:nvSpPr>
        <p:spPr>
          <a:xfrm>
            <a:off x="819150" y="1990725"/>
            <a:ext cx="6066600" cy="2448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Dos modelos de desarrollo de software</a:t>
            </a:r>
            <a:endParaRPr/>
          </a:p>
          <a:p>
            <a:pPr indent="-311150" lvl="0" marL="457200" rtl="0">
              <a:spcBef>
                <a:spcPts val="1600"/>
              </a:spcBef>
              <a:spcAft>
                <a:spcPts val="0"/>
              </a:spcAft>
              <a:buSzPts val="1300"/>
              <a:buChar char="●"/>
            </a:pPr>
            <a:r>
              <a:rPr b="1" lang="es"/>
              <a:t>Catedral</a:t>
            </a:r>
            <a:r>
              <a:rPr lang="es"/>
              <a:t>, un desarrollo centralizado, hermético y vertical. Propio del software privativo</a:t>
            </a:r>
            <a:endParaRPr/>
          </a:p>
          <a:p>
            <a:pPr indent="-311150" lvl="0" marL="457200" rtl="0">
              <a:spcBef>
                <a:spcPts val="0"/>
              </a:spcBef>
              <a:spcAft>
                <a:spcPts val="0"/>
              </a:spcAft>
              <a:buSzPts val="1300"/>
              <a:buChar char="●"/>
            </a:pPr>
            <a:r>
              <a:rPr b="1" lang="es"/>
              <a:t>Bazar</a:t>
            </a:r>
            <a:r>
              <a:rPr lang="es"/>
              <a:t>, un desarrollo dinámico, comunitario, “bullicioso”. Se identifica con las comunidades de desarrollo de software libre, donde cualquiera puede aportar sus modificaciones.</a:t>
            </a:r>
            <a:endParaRPr/>
          </a:p>
        </p:txBody>
      </p:sp>
      <p:pic>
        <p:nvPicPr>
          <p:cNvPr id="183" name="Shape 183"/>
          <p:cNvPicPr preferRelativeResize="0"/>
          <p:nvPr/>
        </p:nvPicPr>
        <p:blipFill>
          <a:blip r:embed="rId3">
            <a:alphaModFix/>
          </a:blip>
          <a:stretch>
            <a:fillRect/>
          </a:stretch>
        </p:blipFill>
        <p:spPr>
          <a:xfrm>
            <a:off x="6885688" y="1869000"/>
            <a:ext cx="1895475" cy="2933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Shape 18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89" name="Shape 189"/>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sp>
        <p:nvSpPr>
          <p:cNvPr descr="Un spot creado para el inicio de la campaña de desarrollo de software abierto de IBM" id="190" name="Shape 190" title="Linux Prodigy">
            <a:hlinkClick r:id="rId3"/>
          </p:cNvPr>
          <p:cNvSpPr/>
          <p:nvPr/>
        </p:nvSpPr>
        <p:spPr>
          <a:xfrm>
            <a:off x="1429400" y="214800"/>
            <a:ext cx="6285200" cy="4713900"/>
          </a:xfrm>
          <a:prstGeom prst="rect">
            <a:avLst/>
          </a:prstGeom>
          <a:blipFill>
            <a:blip r:embed="rId4">
              <a:alphaModFix/>
            </a:blip>
            <a:stretch>
              <a:fillRect/>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Shape 19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Distros</a:t>
            </a:r>
            <a:endParaRPr/>
          </a:p>
        </p:txBody>
      </p:sp>
      <p:sp>
        <p:nvSpPr>
          <p:cNvPr id="196" name="Shape 196"/>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s"/>
              <a:t>GNU/Linux es un sistema operativo complejo, con muchos componentes. No existe una versión “estándar”, existen varios proyectos que reúnen los componentes para formar el sistema operativo completo y usable, a esto se le llama “distribuciones”.</a:t>
            </a:r>
            <a:endParaRPr/>
          </a:p>
        </p:txBody>
      </p:sp>
      <p:pic>
        <p:nvPicPr>
          <p:cNvPr id="197" name="Shape 197"/>
          <p:cNvPicPr preferRelativeResize="0"/>
          <p:nvPr/>
        </p:nvPicPr>
        <p:blipFill>
          <a:blip r:embed="rId3">
            <a:alphaModFix/>
          </a:blip>
          <a:stretch>
            <a:fillRect/>
          </a:stretch>
        </p:blipFill>
        <p:spPr>
          <a:xfrm>
            <a:off x="427069" y="2921894"/>
            <a:ext cx="3219850" cy="1556700"/>
          </a:xfrm>
          <a:prstGeom prst="rect">
            <a:avLst/>
          </a:prstGeom>
          <a:noFill/>
          <a:ln>
            <a:noFill/>
          </a:ln>
        </p:spPr>
      </p:pic>
      <p:pic>
        <p:nvPicPr>
          <p:cNvPr id="198" name="Shape 198"/>
          <p:cNvPicPr preferRelativeResize="0"/>
          <p:nvPr/>
        </p:nvPicPr>
        <p:blipFill>
          <a:blip r:embed="rId4">
            <a:alphaModFix/>
          </a:blip>
          <a:stretch>
            <a:fillRect/>
          </a:stretch>
        </p:blipFill>
        <p:spPr>
          <a:xfrm>
            <a:off x="7232944" y="3246669"/>
            <a:ext cx="1350250" cy="1031950"/>
          </a:xfrm>
          <a:prstGeom prst="rect">
            <a:avLst/>
          </a:prstGeom>
          <a:noFill/>
          <a:ln>
            <a:noFill/>
          </a:ln>
        </p:spPr>
      </p:pic>
      <p:pic>
        <p:nvPicPr>
          <p:cNvPr id="199" name="Shape 199"/>
          <p:cNvPicPr preferRelativeResize="0"/>
          <p:nvPr/>
        </p:nvPicPr>
        <p:blipFill>
          <a:blip r:embed="rId5">
            <a:alphaModFix/>
          </a:blip>
          <a:stretch>
            <a:fillRect/>
          </a:stretch>
        </p:blipFill>
        <p:spPr>
          <a:xfrm>
            <a:off x="3475375" y="3605305"/>
            <a:ext cx="1950551" cy="1378946"/>
          </a:xfrm>
          <a:prstGeom prst="rect">
            <a:avLst/>
          </a:prstGeom>
          <a:noFill/>
          <a:ln>
            <a:noFill/>
          </a:ln>
        </p:spPr>
      </p:pic>
      <p:pic>
        <p:nvPicPr>
          <p:cNvPr descr="https://upload.wikimedia.org/wikipedia/en/thumb/6/6c/RedHat.svg/1280px-RedHat.svg.png" id="200" name="Shape 200"/>
          <p:cNvPicPr preferRelativeResize="0"/>
          <p:nvPr/>
        </p:nvPicPr>
        <p:blipFill>
          <a:blip r:embed="rId6">
            <a:alphaModFix/>
          </a:blip>
          <a:stretch>
            <a:fillRect/>
          </a:stretch>
        </p:blipFill>
        <p:spPr>
          <a:xfrm>
            <a:off x="5425925" y="485557"/>
            <a:ext cx="3219850" cy="1039743"/>
          </a:xfrm>
          <a:prstGeom prst="rect">
            <a:avLst/>
          </a:prstGeom>
          <a:noFill/>
          <a:ln>
            <a:noFill/>
          </a:ln>
        </p:spPr>
      </p:pic>
      <p:pic>
        <p:nvPicPr>
          <p:cNvPr descr="https://fedoraproject.org/w/uploads/2/2d/Logo_fedoralogo.png" id="201" name="Shape 201"/>
          <p:cNvPicPr preferRelativeResize="0"/>
          <p:nvPr/>
        </p:nvPicPr>
        <p:blipFill>
          <a:blip r:embed="rId7">
            <a:alphaModFix/>
          </a:blip>
          <a:stretch>
            <a:fillRect/>
          </a:stretch>
        </p:blipFill>
        <p:spPr>
          <a:xfrm>
            <a:off x="3999175" y="2514550"/>
            <a:ext cx="3402033" cy="1031950"/>
          </a:xfrm>
          <a:prstGeom prst="rect">
            <a:avLst/>
          </a:prstGeom>
          <a:noFill/>
          <a:ln>
            <a:noFill/>
          </a:ln>
        </p:spPr>
      </p:pic>
      <p:pic>
        <p:nvPicPr>
          <p:cNvPr id="202" name="Shape 202"/>
          <p:cNvPicPr preferRelativeResize="0"/>
          <p:nvPr/>
        </p:nvPicPr>
        <p:blipFill>
          <a:blip r:embed="rId8">
            <a:alphaModFix/>
          </a:blip>
          <a:stretch>
            <a:fillRect/>
          </a:stretch>
        </p:blipFill>
        <p:spPr>
          <a:xfrm>
            <a:off x="3291401" y="315950"/>
            <a:ext cx="1840087" cy="1378951"/>
          </a:xfrm>
          <a:prstGeom prst="rect">
            <a:avLst/>
          </a:prstGeom>
          <a:noFill/>
          <a:ln>
            <a:noFill/>
          </a:ln>
        </p:spPr>
      </p:pic>
      <p:pic>
        <p:nvPicPr>
          <p:cNvPr descr="Resultado de imagen de opensuse logo" id="203" name="Shape 203"/>
          <p:cNvPicPr preferRelativeResize="0"/>
          <p:nvPr/>
        </p:nvPicPr>
        <p:blipFill>
          <a:blip r:embed="rId9">
            <a:alphaModFix/>
          </a:blip>
          <a:stretch>
            <a:fillRect/>
          </a:stretch>
        </p:blipFill>
        <p:spPr>
          <a:xfrm>
            <a:off x="5353923" y="3710700"/>
            <a:ext cx="1641863" cy="1039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